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notesSlides/notesSlide11.xml" ContentType="application/vnd.openxmlformats-officedocument.presentationml.notesSlide+xml"/>
  <Override PartName="/ppt/slideLayouts/slideLayout4.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notesSlides/notesSlide26.xml" ContentType="application/vnd.openxmlformats-officedocument.presentationml.notesSlide+xml"/>
  <Override PartName="/ppt/slides/slide33.xml" ContentType="application/vnd.openxmlformats-officedocument.presentationml.slide+xml"/>
  <Override PartName="/ppt/slides/slide21.xml" ContentType="application/vnd.openxmlformats-officedocument.presentationml.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notesSlides/notesSlide24.xml" ContentType="application/vnd.openxmlformats-officedocument.presentationml.notes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19.xml" ContentType="application/vnd.openxmlformats-officedocument.presentationml.notesSlide+xml"/>
  <Override PartName="/ppt/notesSlides/notesSlide31.xml" ContentType="application/vnd.openxmlformats-officedocument.presentationml.notesSlide+xml"/>
  <Override PartName="/ppt/slides/slide20.xml" ContentType="application/vnd.openxmlformats-officedocument.presentationml.slide+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Slides/notesSlide13.xml" ContentType="application/vnd.openxmlformats-officedocument.presentationml.notesSlide+xml"/>
  <Override PartName="/ppt/slides/slide30.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Slides/notesSlide14.xml" ContentType="application/vnd.openxmlformats-officedocument.presentationml.notesSlide+xml"/>
  <Override PartName="/ppt/slides/slide32.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viewProps.xml" ContentType="application/vnd.openxmlformats-officedocument.presentationml.viewProps+xml"/>
  <Override PartName="/ppt/slides/slide18.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presProps.xml" ContentType="application/vnd.openxmlformats-officedocument.presentationml.presProp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s/slide16.xml" ContentType="application/vnd.openxmlformats-officedocument.presentationml.slide+xml"/>
  <Override PartName="/ppt/slides/slide27.xml" ContentType="application/vnd.openxmlformats-officedocument.presentationml.slide+xml"/>
  <Override PartName="/ppt/theme/theme1.xml" ContentType="application/vnd.openxmlformats-officedocument.them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2.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5" d="100"/>
          <a:sy n="155" d="100"/>
        </p:scale>
        <p:origin x="62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d439181630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d43918163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dd2caa81a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dd2caa81a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dd2caa81af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dd2caa81a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d2caa81af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d2caa81a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dd2caa81af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dd2caa81a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dd2eb9ce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dd2eb9ce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dd2eb9ced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dd2eb9ced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d439181630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d43918163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dd2eb9ced6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dd2eb9ced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dd2eb9ced6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dd2eb9ced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d439181630_1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d439181630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d439181630_1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d439181630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dd2eb9ced6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dd2eb9ced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d439181630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d439181630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d439181630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d439181630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dd2eb9ced6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dd2eb9ced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dd2eb9ced6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dd2eb9ce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dd2eb9ced6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dd2eb9ced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dd2eb9ced6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dd2eb9ced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d439181630_1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d439181630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dd2eb9ced6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dd2eb9ced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d41ee0196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d41ee0196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d2eb9ced6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dd2eb9ced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dd2eb9ced6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dd2eb9ced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dd2eb9ced6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dd2eb9ced6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dd2eb9ced6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dd2eb9ced6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d439181630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d439181630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d41ee0196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d41ee019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d439181630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439181630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d439181630_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d439181630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dd2caa81a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dd2caa81a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439181630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d439181630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cluffranch_drone_edited.jpg"/>
          <p:cNvPicPr preferRelativeResize="0"/>
          <p:nvPr/>
        </p:nvPicPr>
        <p:blipFill rotWithShape="1">
          <a:blip r:embed="rId3">
            <a:alphaModFix/>
          </a:blip>
          <a:srcRect t="1008" r="2610" b="25946"/>
          <a:stretch/>
        </p:blipFill>
        <p:spPr>
          <a:xfrm>
            <a:off x="0" y="0"/>
            <a:ext cx="9144351" cy="5143500"/>
          </a:xfrm>
          <a:prstGeom prst="rect">
            <a:avLst/>
          </a:prstGeom>
          <a:noFill/>
          <a:ln>
            <a:noFill/>
          </a:ln>
        </p:spPr>
      </p:pic>
      <p:sp>
        <p:nvSpPr>
          <p:cNvPr id="55" name="Google Shape;55;p13"/>
          <p:cNvSpPr txBox="1"/>
          <p:nvPr/>
        </p:nvSpPr>
        <p:spPr>
          <a:xfrm>
            <a:off x="232125" y="316950"/>
            <a:ext cx="3860700" cy="788700"/>
          </a:xfrm>
          <a:prstGeom prst="rect">
            <a:avLst/>
          </a:prstGeom>
          <a:solidFill>
            <a:srgbClr val="FFFFFF">
              <a:alpha val="8302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600" b="1">
                <a:solidFill>
                  <a:srgbClr val="000000"/>
                </a:solidFill>
                <a:latin typeface="Calibri"/>
                <a:ea typeface="Calibri"/>
                <a:cs typeface="Calibri"/>
                <a:sym typeface="Calibri"/>
              </a:rPr>
              <a:t>Fan and Fill:</a:t>
            </a:r>
            <a:endParaRPr sz="3200" b="1">
              <a:solidFill>
                <a:srgbClr val="000000"/>
              </a:solidFill>
              <a:latin typeface="Calibri"/>
              <a:ea typeface="Calibri"/>
              <a:cs typeface="Calibri"/>
              <a:sym typeface="Calibri"/>
            </a:endParaRPr>
          </a:p>
        </p:txBody>
      </p:sp>
      <p:sp>
        <p:nvSpPr>
          <p:cNvPr id="56" name="Google Shape;56;p13"/>
          <p:cNvSpPr txBox="1"/>
          <p:nvPr/>
        </p:nvSpPr>
        <p:spPr>
          <a:xfrm>
            <a:off x="722100" y="2407075"/>
            <a:ext cx="7699800" cy="1348500"/>
          </a:xfrm>
          <a:prstGeom prst="rect">
            <a:avLst/>
          </a:prstGeom>
          <a:solidFill>
            <a:srgbClr val="FFFFFF">
              <a:alpha val="8302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Calibri"/>
                <a:ea typeface="Calibri"/>
                <a:cs typeface="Calibri"/>
                <a:sym typeface="Calibri"/>
              </a:rPr>
              <a:t>Reconstructing the Past Through </a:t>
            </a:r>
            <a:r>
              <a:rPr lang="en" sz="2400" b="1">
                <a:solidFill>
                  <a:srgbClr val="000000"/>
                </a:solidFill>
                <a:latin typeface="Calibri"/>
                <a:ea typeface="Calibri"/>
                <a:cs typeface="Calibri"/>
                <a:sym typeface="Calibri"/>
              </a:rPr>
              <a:t>Sedimentology and Stratigraphy of Syn- to Post-tectonic Sedimentary Deposits within the Safford Basin, SE AZ</a:t>
            </a:r>
            <a:endParaRPr sz="2400" b="1">
              <a:solidFill>
                <a:srgbClr val="000000"/>
              </a:solidFill>
              <a:latin typeface="Calibri"/>
              <a:ea typeface="Calibri"/>
              <a:cs typeface="Calibri"/>
              <a:sym typeface="Calibri"/>
            </a:endParaRPr>
          </a:p>
        </p:txBody>
      </p:sp>
      <p:sp>
        <p:nvSpPr>
          <p:cNvPr id="57" name="Google Shape;57;p13"/>
          <p:cNvSpPr txBox="1"/>
          <p:nvPr/>
        </p:nvSpPr>
        <p:spPr>
          <a:xfrm>
            <a:off x="1733875" y="3808289"/>
            <a:ext cx="5676600" cy="1281900"/>
          </a:xfrm>
          <a:prstGeom prst="rect">
            <a:avLst/>
          </a:prstGeom>
          <a:solidFill>
            <a:srgbClr val="FFFFFF">
              <a:alpha val="8302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rmAutofit fontScale="85000" lnSpcReduction="20000"/>
          </a:bodyPr>
          <a:lstStyle/>
          <a:p>
            <a:pPr marL="0" lvl="0" indent="0" algn="ctr" rtl="0">
              <a:spcBef>
                <a:spcPts val="0"/>
              </a:spcBef>
              <a:spcAft>
                <a:spcPts val="0"/>
              </a:spcAft>
              <a:buNone/>
            </a:pPr>
            <a:r>
              <a:rPr lang="en" sz="2000" b="1">
                <a:solidFill>
                  <a:srgbClr val="000000"/>
                </a:solidFill>
                <a:latin typeface="Calibri"/>
                <a:ea typeface="Calibri"/>
                <a:cs typeface="Calibri"/>
                <a:sym typeface="Calibri"/>
              </a:rPr>
              <a:t>Tye N Ropati</a:t>
            </a:r>
            <a:r>
              <a:rPr lang="en" sz="2000">
                <a:solidFill>
                  <a:srgbClr val="000000"/>
                </a:solidFill>
                <a:latin typeface="Calibri"/>
                <a:ea typeface="Calibri"/>
                <a:cs typeface="Calibri"/>
                <a:sym typeface="Calibri"/>
              </a:rPr>
              <a:t> and Kelin X Whipple</a:t>
            </a:r>
            <a:endParaRPr sz="2000">
              <a:solidFill>
                <a:srgbClr val="000000"/>
              </a:solidFill>
              <a:latin typeface="Calibri"/>
              <a:ea typeface="Calibri"/>
              <a:cs typeface="Calibri"/>
              <a:sym typeface="Calibri"/>
            </a:endParaRPr>
          </a:p>
          <a:p>
            <a:pPr marL="0" lvl="0" indent="0" algn="ctr" rtl="0">
              <a:spcBef>
                <a:spcPts val="0"/>
              </a:spcBef>
              <a:spcAft>
                <a:spcPts val="0"/>
              </a:spcAft>
              <a:buNone/>
            </a:pPr>
            <a:r>
              <a:rPr lang="en" sz="2000">
                <a:latin typeface="Calibri"/>
                <a:ea typeface="Calibri"/>
                <a:cs typeface="Calibri"/>
                <a:sym typeface="Calibri"/>
              </a:rPr>
              <a:t>School of Earth and Space Exploration, Arizona State University</a:t>
            </a:r>
            <a:endParaRPr sz="2000">
              <a:latin typeface="Calibri"/>
              <a:ea typeface="Calibri"/>
              <a:cs typeface="Calibri"/>
              <a:sym typeface="Calibri"/>
            </a:endParaRPr>
          </a:p>
          <a:p>
            <a:pPr marL="0" lvl="0" indent="0" algn="ctr" rtl="0">
              <a:spcBef>
                <a:spcPts val="0"/>
              </a:spcBef>
              <a:spcAft>
                <a:spcPts val="0"/>
              </a:spcAft>
              <a:buNone/>
            </a:pPr>
            <a:r>
              <a:rPr lang="en" sz="2000">
                <a:latin typeface="Calibri"/>
                <a:ea typeface="Calibri"/>
                <a:cs typeface="Calibri"/>
                <a:sym typeface="Calibri"/>
              </a:rPr>
              <a:t>Arizona Space Grant Symposium </a:t>
            </a:r>
            <a:endParaRPr sz="2000">
              <a:latin typeface="Calibri"/>
              <a:ea typeface="Calibri"/>
              <a:cs typeface="Calibri"/>
              <a:sym typeface="Calibri"/>
            </a:endParaRPr>
          </a:p>
          <a:p>
            <a:pPr marL="0" lvl="0" indent="0" algn="ctr" rtl="0">
              <a:spcBef>
                <a:spcPts val="0"/>
              </a:spcBef>
              <a:spcAft>
                <a:spcPts val="0"/>
              </a:spcAft>
              <a:buNone/>
            </a:pPr>
            <a:r>
              <a:rPr lang="en" sz="2000">
                <a:latin typeface="Calibri"/>
                <a:ea typeface="Calibri"/>
                <a:cs typeface="Calibri"/>
                <a:sym typeface="Calibri"/>
              </a:rPr>
              <a:t>April 18, 2026</a:t>
            </a:r>
            <a:endParaRPr sz="20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body" idx="1"/>
          </p:nvPr>
        </p:nvSpPr>
        <p:spPr>
          <a:xfrm>
            <a:off x="0" y="825900"/>
            <a:ext cx="4365000" cy="4317300"/>
          </a:xfrm>
          <a:prstGeom prst="rect">
            <a:avLst/>
          </a:prstGeom>
        </p:spPr>
        <p:txBody>
          <a:bodyPr spcFirstLastPara="1" wrap="square" lIns="91425" tIns="91425" rIns="91425" bIns="91425" anchor="t" anchorCtr="0">
            <a:normAutofit fontScale="92500" lnSpcReduction="10000"/>
          </a:bodyPr>
          <a:lstStyle/>
          <a:p>
            <a:pPr marL="457200" lvl="0" indent="-346075" algn="l" rtl="0">
              <a:spcBef>
                <a:spcPts val="0"/>
              </a:spcBef>
              <a:spcAft>
                <a:spcPts val="0"/>
              </a:spcAft>
              <a:buClr>
                <a:schemeClr val="dk1"/>
              </a:buClr>
              <a:buSzPct val="100000"/>
              <a:buChar char="●"/>
            </a:pPr>
            <a:r>
              <a:rPr lang="en" sz="2000">
                <a:solidFill>
                  <a:schemeClr val="dk1"/>
                </a:solidFill>
              </a:rPr>
              <a:t>Explore the relationship between the gravel cap and the underlying basin fill. </a:t>
            </a:r>
            <a:endParaRPr sz="2000">
              <a:solidFill>
                <a:schemeClr val="dk1"/>
              </a:solidFill>
            </a:endParaRPr>
          </a:p>
          <a:p>
            <a:pPr marL="457200" lvl="0" indent="-346075" algn="l" rtl="0">
              <a:spcBef>
                <a:spcPts val="0"/>
              </a:spcBef>
              <a:spcAft>
                <a:spcPts val="0"/>
              </a:spcAft>
              <a:buClr>
                <a:schemeClr val="dk1"/>
              </a:buClr>
              <a:buSzPct val="100000"/>
              <a:buChar char="●"/>
            </a:pPr>
            <a:r>
              <a:rPr lang="en" sz="2000">
                <a:solidFill>
                  <a:schemeClr val="dk1"/>
                </a:solidFill>
              </a:rPr>
              <a:t>Two hypotheses:</a:t>
            </a:r>
            <a:endParaRPr sz="2000">
              <a:solidFill>
                <a:schemeClr val="dk1"/>
              </a:solidFill>
            </a:endParaRPr>
          </a:p>
          <a:p>
            <a:pPr marL="457200" lvl="0" indent="-346075" algn="l" rtl="0">
              <a:spcBef>
                <a:spcPts val="0"/>
              </a:spcBef>
              <a:spcAft>
                <a:spcPts val="0"/>
              </a:spcAft>
              <a:buClr>
                <a:schemeClr val="dk1"/>
              </a:buClr>
              <a:buSzPct val="100000"/>
              <a:buAutoNum type="arabicPeriod"/>
            </a:pPr>
            <a:r>
              <a:rPr lang="en" sz="2000">
                <a:solidFill>
                  <a:schemeClr val="dk1"/>
                </a:solidFill>
              </a:rPr>
              <a:t>Climatic shift: a change in climate changed the grain size of sediment being transported.</a:t>
            </a:r>
            <a:endParaRPr sz="2000">
              <a:solidFill>
                <a:schemeClr val="dk1"/>
              </a:solidFill>
            </a:endParaRPr>
          </a:p>
          <a:p>
            <a:pPr marL="457200" lvl="0" indent="-346075" algn="l" rtl="0">
              <a:spcBef>
                <a:spcPts val="0"/>
              </a:spcBef>
              <a:spcAft>
                <a:spcPts val="0"/>
              </a:spcAft>
              <a:buClr>
                <a:schemeClr val="dk1"/>
              </a:buClr>
              <a:buSzPct val="100000"/>
              <a:buAutoNum type="arabicPeriod"/>
            </a:pPr>
            <a:r>
              <a:rPr lang="en" sz="2000">
                <a:solidFill>
                  <a:schemeClr val="dk1"/>
                </a:solidFill>
              </a:rPr>
              <a:t>Facies migration: both </a:t>
            </a:r>
            <a:r>
              <a:rPr lang="en" sz="2000" b="1">
                <a:solidFill>
                  <a:schemeClr val="dk1"/>
                </a:solidFill>
              </a:rPr>
              <a:t>facies</a:t>
            </a:r>
            <a:r>
              <a:rPr lang="en" sz="2000">
                <a:solidFill>
                  <a:schemeClr val="dk1"/>
                </a:solidFill>
              </a:rPr>
              <a:t> were depositing at the same time, but the fan </a:t>
            </a:r>
            <a:r>
              <a:rPr lang="en" sz="2000" b="1">
                <a:solidFill>
                  <a:schemeClr val="dk1"/>
                </a:solidFill>
              </a:rPr>
              <a:t>prograded</a:t>
            </a:r>
            <a:r>
              <a:rPr lang="en" sz="2000">
                <a:solidFill>
                  <a:schemeClr val="dk1"/>
                </a:solidFill>
              </a:rPr>
              <a:t> over the fine-grains</a:t>
            </a:r>
            <a:endParaRPr sz="2000">
              <a:solidFill>
                <a:schemeClr val="dk1"/>
              </a:solidFill>
            </a:endParaRPr>
          </a:p>
          <a:p>
            <a:pPr marL="457200" lvl="0" indent="-346075" algn="l" rtl="0">
              <a:spcBef>
                <a:spcPts val="0"/>
              </a:spcBef>
              <a:spcAft>
                <a:spcPts val="0"/>
              </a:spcAft>
              <a:buClr>
                <a:schemeClr val="dk1"/>
              </a:buClr>
              <a:buSzPct val="100000"/>
              <a:buChar char="●"/>
            </a:pPr>
            <a:r>
              <a:rPr lang="en" sz="2000">
                <a:solidFill>
                  <a:schemeClr val="dk1"/>
                </a:solidFill>
              </a:rPr>
              <a:t>How do we test this? </a:t>
            </a:r>
            <a:endParaRPr sz="2000">
              <a:solidFill>
                <a:schemeClr val="dk1"/>
              </a:solidFill>
            </a:endParaRPr>
          </a:p>
          <a:p>
            <a:pPr marL="914400" lvl="1" indent="-333375" algn="l" rtl="0">
              <a:spcBef>
                <a:spcPts val="0"/>
              </a:spcBef>
              <a:spcAft>
                <a:spcPts val="0"/>
              </a:spcAft>
              <a:buClr>
                <a:schemeClr val="dk1"/>
              </a:buClr>
              <a:buSzPct val="100000"/>
              <a:buChar char="○"/>
            </a:pPr>
            <a:r>
              <a:rPr lang="en" sz="1784">
                <a:solidFill>
                  <a:schemeClr val="dk1"/>
                </a:solidFill>
              </a:rPr>
              <a:t>Look for evidence of alluvial fan gravels </a:t>
            </a:r>
            <a:r>
              <a:rPr lang="en" sz="1784" b="1">
                <a:solidFill>
                  <a:schemeClr val="dk1"/>
                </a:solidFill>
              </a:rPr>
              <a:t>lower in section</a:t>
            </a:r>
            <a:r>
              <a:rPr lang="en" sz="1784">
                <a:solidFill>
                  <a:schemeClr val="dk1"/>
                </a:solidFill>
              </a:rPr>
              <a:t> or </a:t>
            </a:r>
            <a:r>
              <a:rPr lang="en" sz="1784" b="1">
                <a:solidFill>
                  <a:schemeClr val="dk1"/>
                </a:solidFill>
              </a:rPr>
              <a:t>laterally adjacent</a:t>
            </a:r>
            <a:r>
              <a:rPr lang="en" sz="1784">
                <a:solidFill>
                  <a:schemeClr val="dk1"/>
                </a:solidFill>
              </a:rPr>
              <a:t> to fine-grained basin fill deposits</a:t>
            </a:r>
            <a:endParaRPr sz="1784">
              <a:solidFill>
                <a:schemeClr val="dk1"/>
              </a:solidFill>
            </a:endParaRPr>
          </a:p>
        </p:txBody>
      </p:sp>
      <p:sp>
        <p:nvSpPr>
          <p:cNvPr id="133" name="Google Shape;133;p22"/>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4" name="Google Shape;134;p22"/>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Objectives</a:t>
            </a:r>
            <a:endParaRPr/>
          </a:p>
        </p:txBody>
      </p:sp>
      <p:sp>
        <p:nvSpPr>
          <p:cNvPr id="135" name="Google Shape;135;p22"/>
          <p:cNvSpPr txBox="1"/>
          <p:nvPr/>
        </p:nvSpPr>
        <p:spPr>
          <a:xfrm>
            <a:off x="5308025" y="146225"/>
            <a:ext cx="3327900" cy="77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highlight>
                  <a:schemeClr val="accent6"/>
                </a:highlight>
                <a:latin typeface="Calibri"/>
                <a:ea typeface="Calibri"/>
                <a:cs typeface="Calibri"/>
                <a:sym typeface="Calibri"/>
              </a:rPr>
              <a:t>Same or Different?</a:t>
            </a:r>
            <a:endParaRPr sz="3000">
              <a:solidFill>
                <a:schemeClr val="dk1"/>
              </a:solidFill>
              <a:highlight>
                <a:schemeClr val="accent6"/>
              </a:highlight>
              <a:latin typeface="Calibri"/>
              <a:ea typeface="Calibri"/>
              <a:cs typeface="Calibri"/>
              <a:sym typeface="Calibri"/>
            </a:endParaRPr>
          </a:p>
        </p:txBody>
      </p:sp>
      <p:pic>
        <p:nvPicPr>
          <p:cNvPr id="136" name="Google Shape;136;p22"/>
          <p:cNvPicPr preferRelativeResize="0"/>
          <p:nvPr/>
        </p:nvPicPr>
        <p:blipFill>
          <a:blip r:embed="rId3">
            <a:alphaModFix/>
          </a:blip>
          <a:stretch>
            <a:fillRect/>
          </a:stretch>
        </p:blipFill>
        <p:spPr>
          <a:xfrm>
            <a:off x="5251950" y="922325"/>
            <a:ext cx="3440050" cy="1760550"/>
          </a:xfrm>
          <a:prstGeom prst="rect">
            <a:avLst/>
          </a:prstGeom>
          <a:noFill/>
          <a:ln>
            <a:noFill/>
          </a:ln>
        </p:spPr>
      </p:pic>
      <p:pic>
        <p:nvPicPr>
          <p:cNvPr id="137" name="Google Shape;137;p22"/>
          <p:cNvPicPr preferRelativeResize="0"/>
          <p:nvPr/>
        </p:nvPicPr>
        <p:blipFill>
          <a:blip r:embed="rId4">
            <a:alphaModFix/>
          </a:blip>
          <a:stretch>
            <a:fillRect/>
          </a:stretch>
        </p:blipFill>
        <p:spPr>
          <a:xfrm>
            <a:off x="5308025" y="3030025"/>
            <a:ext cx="3440051" cy="17530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title="IMG_2872.jpg"/>
          <p:cNvPicPr preferRelativeResize="0"/>
          <p:nvPr/>
        </p:nvPicPr>
        <p:blipFill rotWithShape="1">
          <a:blip r:embed="rId3">
            <a:alphaModFix/>
          </a:blip>
          <a:srcRect l="2344" t="7800" b="1398"/>
          <a:stretch/>
        </p:blipFill>
        <p:spPr>
          <a:xfrm>
            <a:off x="1768925" y="0"/>
            <a:ext cx="7375073" cy="5143500"/>
          </a:xfrm>
          <a:prstGeom prst="rect">
            <a:avLst/>
          </a:prstGeom>
          <a:noFill/>
          <a:ln>
            <a:noFill/>
          </a:ln>
        </p:spPr>
      </p:pic>
      <p:sp>
        <p:nvSpPr>
          <p:cNvPr id="143" name="Google Shape;143;p23"/>
          <p:cNvSpPr/>
          <p:nvPr/>
        </p:nvSpPr>
        <p:spPr>
          <a:xfrm>
            <a:off x="-113400" y="0"/>
            <a:ext cx="3562686" cy="5143500"/>
          </a:xfrm>
          <a:custGeom>
            <a:avLst/>
            <a:gdLst/>
            <a:ahLst/>
            <a:cxnLst/>
            <a:rect l="l" t="t" r="r" b="b"/>
            <a:pathLst>
              <a:path w="3936670" h="6858000" extrusionOk="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rgbClr val="CF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 name="Google Shape;144;p23"/>
          <p:cNvSpPr txBox="1"/>
          <p:nvPr/>
        </p:nvSpPr>
        <p:spPr>
          <a:xfrm>
            <a:off x="358275" y="2110050"/>
            <a:ext cx="2619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i="1">
                <a:solidFill>
                  <a:schemeClr val="dk1"/>
                </a:solidFill>
                <a:latin typeface="Calibri"/>
                <a:ea typeface="Calibri"/>
                <a:cs typeface="Calibri"/>
                <a:sym typeface="Calibri"/>
              </a:rPr>
              <a:t>Methods</a:t>
            </a:r>
            <a:endParaRPr sz="4800" i="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body" idx="1"/>
          </p:nvPr>
        </p:nvSpPr>
        <p:spPr>
          <a:xfrm>
            <a:off x="95250" y="911675"/>
            <a:ext cx="4410900" cy="41841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Clr>
                <a:schemeClr val="dk1"/>
              </a:buClr>
              <a:buSzPts val="1900"/>
              <a:buChar char="●"/>
            </a:pPr>
            <a:r>
              <a:rPr lang="en" sz="1900">
                <a:solidFill>
                  <a:schemeClr val="dk1"/>
                </a:solidFill>
              </a:rPr>
              <a:t>Consultation of previous geologic maps</a:t>
            </a: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GIS analysis of topographic data</a:t>
            </a:r>
            <a:endParaRPr sz="19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LiDAR DEM: 1, 5, and 10 m resolution</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DEM → hillshade, slopemap, 3D surface in ArcGIS Pro</a:t>
            </a:r>
            <a:endParaRPr sz="1500">
              <a:solidFill>
                <a:schemeClr val="dk1"/>
              </a:solidFill>
            </a:endParaRPr>
          </a:p>
          <a:p>
            <a:pPr marL="457200" lvl="0" indent="-349250" algn="l" rtl="0">
              <a:spcBef>
                <a:spcPts val="0"/>
              </a:spcBef>
              <a:spcAft>
                <a:spcPts val="0"/>
              </a:spcAft>
              <a:buSzPts val="1900"/>
              <a:buAutoNum type="arabicPeriod"/>
            </a:pPr>
            <a:r>
              <a:rPr lang="en" sz="1900"/>
              <a:t>Locate potential exposures</a:t>
            </a:r>
            <a:endParaRPr sz="1900"/>
          </a:p>
          <a:p>
            <a:pPr marL="457200" lvl="0" indent="-349250" algn="l" rtl="0">
              <a:spcBef>
                <a:spcPts val="0"/>
              </a:spcBef>
              <a:spcAft>
                <a:spcPts val="0"/>
              </a:spcAft>
              <a:buSzPts val="1900"/>
              <a:buAutoNum type="arabicPeriod"/>
            </a:pPr>
            <a:r>
              <a:rPr lang="en" sz="1900"/>
              <a:t>Identify topographic/geomorphic patterns</a:t>
            </a:r>
            <a:endParaRPr sz="1900"/>
          </a:p>
          <a:p>
            <a:pPr marL="457200" lvl="0" indent="-349250" algn="l" rtl="0">
              <a:spcBef>
                <a:spcPts val="0"/>
              </a:spcBef>
              <a:spcAft>
                <a:spcPts val="0"/>
              </a:spcAft>
              <a:buSzPts val="1900"/>
              <a:buAutoNum type="arabicPeriod"/>
            </a:pPr>
            <a:r>
              <a:rPr lang="en" sz="1900"/>
              <a:t>Creation of an efficient itinerary/plan</a:t>
            </a:r>
            <a:endParaRPr sz="1900"/>
          </a:p>
        </p:txBody>
      </p:sp>
      <p:sp>
        <p:nvSpPr>
          <p:cNvPr id="150" name="Google Shape;150;p24"/>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1" name="Google Shape;151;p24"/>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Recon and Planning</a:t>
            </a:r>
            <a:endParaRPr/>
          </a:p>
        </p:txBody>
      </p:sp>
      <p:pic>
        <p:nvPicPr>
          <p:cNvPr id="152" name="Google Shape;152;p24"/>
          <p:cNvPicPr preferRelativeResize="0"/>
          <p:nvPr/>
        </p:nvPicPr>
        <p:blipFill rotWithShape="1">
          <a:blip r:embed="rId3">
            <a:alphaModFix/>
          </a:blip>
          <a:srcRect l="6472"/>
          <a:stretch/>
        </p:blipFill>
        <p:spPr>
          <a:xfrm>
            <a:off x="4691288" y="146225"/>
            <a:ext cx="4280652" cy="2547401"/>
          </a:xfrm>
          <a:prstGeom prst="rect">
            <a:avLst/>
          </a:prstGeom>
          <a:noFill/>
          <a:ln>
            <a:noFill/>
          </a:ln>
        </p:spPr>
      </p:pic>
      <p:pic>
        <p:nvPicPr>
          <p:cNvPr id="153" name="Google Shape;153;p24"/>
          <p:cNvPicPr preferRelativeResize="0"/>
          <p:nvPr/>
        </p:nvPicPr>
        <p:blipFill rotWithShape="1">
          <a:blip r:embed="rId4">
            <a:alphaModFix/>
          </a:blip>
          <a:srcRect l="6090" r="-1692"/>
          <a:stretch/>
        </p:blipFill>
        <p:spPr>
          <a:xfrm>
            <a:off x="4740800" y="2752703"/>
            <a:ext cx="4181650" cy="23430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body" idx="1"/>
          </p:nvPr>
        </p:nvSpPr>
        <p:spPr>
          <a:xfrm>
            <a:off x="95250" y="911675"/>
            <a:ext cx="4410900" cy="41841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a:t>Consultation of previous geologic maps</a:t>
            </a:r>
            <a:endParaRPr sz="1900"/>
          </a:p>
          <a:p>
            <a:pPr marL="457200" lvl="0" indent="-349250" algn="l" rtl="0">
              <a:spcBef>
                <a:spcPts val="0"/>
              </a:spcBef>
              <a:spcAft>
                <a:spcPts val="0"/>
              </a:spcAft>
              <a:buSzPts val="1900"/>
              <a:buChar char="●"/>
            </a:pPr>
            <a:r>
              <a:rPr lang="en" sz="1900"/>
              <a:t>GIS analysis of topographic data</a:t>
            </a:r>
            <a:endParaRPr sz="1900"/>
          </a:p>
          <a:p>
            <a:pPr marL="914400" lvl="1" indent="-323850" algn="l" rtl="0">
              <a:spcBef>
                <a:spcPts val="0"/>
              </a:spcBef>
              <a:spcAft>
                <a:spcPts val="0"/>
              </a:spcAft>
              <a:buSzPts val="1500"/>
              <a:buChar char="○"/>
            </a:pPr>
            <a:r>
              <a:rPr lang="en" sz="1500"/>
              <a:t>LiDAR DEM: 1, 5, and 10 m resolution</a:t>
            </a:r>
            <a:endParaRPr sz="1500"/>
          </a:p>
          <a:p>
            <a:pPr marL="914400" lvl="1" indent="-323850" algn="l" rtl="0">
              <a:spcBef>
                <a:spcPts val="0"/>
              </a:spcBef>
              <a:spcAft>
                <a:spcPts val="0"/>
              </a:spcAft>
              <a:buSzPts val="1500"/>
              <a:buChar char="○"/>
            </a:pPr>
            <a:r>
              <a:rPr lang="en" sz="1500"/>
              <a:t>DEM → hillshade, slopemap, 3D surface in ArcGIS Pro</a:t>
            </a:r>
            <a:endParaRPr sz="1500"/>
          </a:p>
          <a:p>
            <a:pPr marL="457200" lvl="0" indent="-349250" algn="l" rtl="0">
              <a:spcBef>
                <a:spcPts val="0"/>
              </a:spcBef>
              <a:spcAft>
                <a:spcPts val="0"/>
              </a:spcAft>
              <a:buClr>
                <a:schemeClr val="dk1"/>
              </a:buClr>
              <a:buSzPts val="1900"/>
              <a:buAutoNum type="arabicPeriod"/>
            </a:pPr>
            <a:r>
              <a:rPr lang="en" sz="1900">
                <a:solidFill>
                  <a:schemeClr val="dk1"/>
                </a:solidFill>
              </a:rPr>
              <a:t>Locate potential exposures</a:t>
            </a:r>
            <a:endParaRPr sz="1900">
              <a:solidFill>
                <a:schemeClr val="dk1"/>
              </a:solidFill>
            </a:endParaRPr>
          </a:p>
          <a:p>
            <a:pPr marL="914400" lvl="1" indent="-349250" algn="l" rtl="0">
              <a:spcBef>
                <a:spcPts val="0"/>
              </a:spcBef>
              <a:spcAft>
                <a:spcPts val="0"/>
              </a:spcAft>
              <a:buClr>
                <a:schemeClr val="dk1"/>
              </a:buClr>
              <a:buSzPts val="1900"/>
              <a:buAutoNum type="alphaLcPeriod"/>
            </a:pPr>
            <a:r>
              <a:rPr lang="en" sz="1900">
                <a:solidFill>
                  <a:schemeClr val="dk1"/>
                </a:solidFill>
              </a:rPr>
              <a:t>Crucial for data collection</a:t>
            </a:r>
            <a:endParaRPr sz="1900">
              <a:solidFill>
                <a:schemeClr val="dk1"/>
              </a:solidFill>
            </a:endParaRPr>
          </a:p>
          <a:p>
            <a:pPr marL="914400" lvl="1" indent="-349250" algn="l" rtl="0">
              <a:spcBef>
                <a:spcPts val="0"/>
              </a:spcBef>
              <a:spcAft>
                <a:spcPts val="0"/>
              </a:spcAft>
              <a:buClr>
                <a:schemeClr val="dk1"/>
              </a:buClr>
              <a:buSzPts val="1900"/>
              <a:buAutoNum type="alphaLcPeriod"/>
            </a:pPr>
            <a:r>
              <a:rPr lang="en" sz="1900">
                <a:solidFill>
                  <a:schemeClr val="dk1"/>
                </a:solidFill>
              </a:rPr>
              <a:t>Slopemap with 35</a:t>
            </a:r>
            <a:r>
              <a:rPr lang="en" sz="1900" baseline="30000">
                <a:solidFill>
                  <a:schemeClr val="dk1"/>
                </a:solidFill>
              </a:rPr>
              <a:t>o</a:t>
            </a:r>
            <a:r>
              <a:rPr lang="en" sz="1900">
                <a:solidFill>
                  <a:schemeClr val="dk1"/>
                </a:solidFill>
              </a:rPr>
              <a:t> threshold</a:t>
            </a:r>
            <a:endParaRPr sz="1900">
              <a:solidFill>
                <a:schemeClr val="dk1"/>
              </a:solidFill>
            </a:endParaRPr>
          </a:p>
          <a:p>
            <a:pPr marL="457200" lvl="0" indent="-349250" algn="l" rtl="0">
              <a:spcBef>
                <a:spcPts val="0"/>
              </a:spcBef>
              <a:spcAft>
                <a:spcPts val="0"/>
              </a:spcAft>
              <a:buSzPts val="1900"/>
              <a:buAutoNum type="arabicPeriod"/>
            </a:pPr>
            <a:r>
              <a:rPr lang="en" sz="1900"/>
              <a:t>Identify topographic/geomorphic patterns</a:t>
            </a:r>
            <a:endParaRPr sz="1900"/>
          </a:p>
          <a:p>
            <a:pPr marL="457200" lvl="0" indent="-349250" algn="l" rtl="0">
              <a:spcBef>
                <a:spcPts val="0"/>
              </a:spcBef>
              <a:spcAft>
                <a:spcPts val="0"/>
              </a:spcAft>
              <a:buSzPts val="1900"/>
              <a:buAutoNum type="arabicPeriod"/>
            </a:pPr>
            <a:r>
              <a:rPr lang="en" sz="1900"/>
              <a:t>Creation of an efficient itinerary/plan</a:t>
            </a:r>
            <a:endParaRPr sz="1900"/>
          </a:p>
        </p:txBody>
      </p:sp>
      <p:sp>
        <p:nvSpPr>
          <p:cNvPr id="159" name="Google Shape;159;p25"/>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60" name="Google Shape;160;p25"/>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Recon and Planning</a:t>
            </a:r>
            <a:endParaRPr/>
          </a:p>
        </p:txBody>
      </p:sp>
      <p:pic>
        <p:nvPicPr>
          <p:cNvPr id="161" name="Google Shape;161;p25"/>
          <p:cNvPicPr preferRelativeResize="0"/>
          <p:nvPr/>
        </p:nvPicPr>
        <p:blipFill rotWithShape="1">
          <a:blip r:embed="rId3">
            <a:alphaModFix/>
          </a:blip>
          <a:srcRect l="2458" t="16492" r="9745" b="11895"/>
          <a:stretch/>
        </p:blipFill>
        <p:spPr>
          <a:xfrm>
            <a:off x="4761475" y="47300"/>
            <a:ext cx="4209526" cy="2585275"/>
          </a:xfrm>
          <a:prstGeom prst="rect">
            <a:avLst/>
          </a:prstGeom>
          <a:noFill/>
          <a:ln>
            <a:noFill/>
          </a:ln>
        </p:spPr>
      </p:pic>
      <p:pic>
        <p:nvPicPr>
          <p:cNvPr id="162" name="Google Shape;162;p25"/>
          <p:cNvPicPr preferRelativeResize="0"/>
          <p:nvPr/>
        </p:nvPicPr>
        <p:blipFill>
          <a:blip r:embed="rId4">
            <a:alphaModFix/>
          </a:blip>
          <a:stretch>
            <a:fillRect/>
          </a:stretch>
        </p:blipFill>
        <p:spPr>
          <a:xfrm>
            <a:off x="4658550" y="2784975"/>
            <a:ext cx="3109698" cy="2206125"/>
          </a:xfrm>
          <a:prstGeom prst="rect">
            <a:avLst/>
          </a:prstGeom>
          <a:noFill/>
          <a:ln>
            <a:noFill/>
          </a:ln>
        </p:spPr>
      </p:pic>
      <p:pic>
        <p:nvPicPr>
          <p:cNvPr id="163" name="Google Shape;163;p25" title="ES-5.jpg"/>
          <p:cNvPicPr preferRelativeResize="0"/>
          <p:nvPr/>
        </p:nvPicPr>
        <p:blipFill rotWithShape="1">
          <a:blip r:embed="rId5">
            <a:alphaModFix/>
          </a:blip>
          <a:srcRect l="13074"/>
          <a:stretch/>
        </p:blipFill>
        <p:spPr>
          <a:xfrm>
            <a:off x="7132250" y="3037212"/>
            <a:ext cx="1964575" cy="1701651"/>
          </a:xfrm>
          <a:prstGeom prst="rect">
            <a:avLst/>
          </a:prstGeom>
          <a:noFill/>
          <a:ln w="19050" cap="flat" cmpd="sng">
            <a:solidFill>
              <a:schemeClr val="dk1"/>
            </a:solidFill>
            <a:prstDash val="solid"/>
            <a:round/>
            <a:headEnd type="none" w="sm" len="sm"/>
            <a:tailEnd type="none" w="sm" len="sm"/>
          </a:ln>
        </p:spPr>
      </p:pic>
      <p:cxnSp>
        <p:nvCxnSpPr>
          <p:cNvPr id="164" name="Google Shape;164;p25"/>
          <p:cNvCxnSpPr/>
          <p:nvPr/>
        </p:nvCxnSpPr>
        <p:spPr>
          <a:xfrm rot="10800000" flipH="1">
            <a:off x="5804125" y="3987275"/>
            <a:ext cx="1769700" cy="945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body" idx="1"/>
          </p:nvPr>
        </p:nvSpPr>
        <p:spPr>
          <a:xfrm>
            <a:off x="95250" y="911675"/>
            <a:ext cx="4410900" cy="4184100"/>
          </a:xfrm>
          <a:prstGeom prst="rect">
            <a:avLst/>
          </a:prstGeom>
        </p:spPr>
        <p:txBody>
          <a:bodyPr spcFirstLastPara="1" wrap="square" lIns="91425" tIns="91425" rIns="91425" bIns="91425" anchor="t" anchorCtr="0">
            <a:noAutofit/>
          </a:bodyPr>
          <a:lstStyle/>
          <a:p>
            <a:pPr marL="457200" lvl="0" indent="-349250" algn="l" rtl="0">
              <a:lnSpc>
                <a:spcPct val="95000"/>
              </a:lnSpc>
              <a:spcBef>
                <a:spcPts val="0"/>
              </a:spcBef>
              <a:spcAft>
                <a:spcPts val="0"/>
              </a:spcAft>
              <a:buSzPts val="1900"/>
              <a:buChar char="●"/>
            </a:pPr>
            <a:r>
              <a:rPr lang="en" sz="1900"/>
              <a:t>Consultation of previous geologic maps</a:t>
            </a:r>
            <a:endParaRPr sz="1900"/>
          </a:p>
          <a:p>
            <a:pPr marL="457200" lvl="0" indent="-349250" algn="l" rtl="0">
              <a:lnSpc>
                <a:spcPct val="95000"/>
              </a:lnSpc>
              <a:spcBef>
                <a:spcPts val="0"/>
              </a:spcBef>
              <a:spcAft>
                <a:spcPts val="0"/>
              </a:spcAft>
              <a:buSzPts val="1900"/>
              <a:buChar char="●"/>
            </a:pPr>
            <a:r>
              <a:rPr lang="en" sz="1900"/>
              <a:t>GIS analysis of topographic data</a:t>
            </a:r>
            <a:endParaRPr sz="1900"/>
          </a:p>
          <a:p>
            <a:pPr marL="914400" lvl="1" indent="-323850" algn="l" rtl="0">
              <a:lnSpc>
                <a:spcPct val="95000"/>
              </a:lnSpc>
              <a:spcBef>
                <a:spcPts val="0"/>
              </a:spcBef>
              <a:spcAft>
                <a:spcPts val="0"/>
              </a:spcAft>
              <a:buSzPts val="1500"/>
              <a:buChar char="○"/>
            </a:pPr>
            <a:r>
              <a:rPr lang="en" sz="1500"/>
              <a:t>LiDAR DEM: 1, 5, and 10 m resolution</a:t>
            </a:r>
            <a:endParaRPr sz="1500"/>
          </a:p>
          <a:p>
            <a:pPr marL="914400" lvl="1" indent="-323850" algn="l" rtl="0">
              <a:lnSpc>
                <a:spcPct val="95000"/>
              </a:lnSpc>
              <a:spcBef>
                <a:spcPts val="0"/>
              </a:spcBef>
              <a:spcAft>
                <a:spcPts val="0"/>
              </a:spcAft>
              <a:buSzPts val="1500"/>
              <a:buChar char="○"/>
            </a:pPr>
            <a:r>
              <a:rPr lang="en" sz="1500"/>
              <a:t>DEM → hillshade, slopemap, 3D surface in ArcGIS Pro</a:t>
            </a:r>
            <a:endParaRPr sz="1500"/>
          </a:p>
          <a:p>
            <a:pPr marL="457200" lvl="0" indent="-349250" algn="l" rtl="0">
              <a:lnSpc>
                <a:spcPct val="95000"/>
              </a:lnSpc>
              <a:spcBef>
                <a:spcPts val="0"/>
              </a:spcBef>
              <a:spcAft>
                <a:spcPts val="0"/>
              </a:spcAft>
              <a:buSzPts val="1900"/>
              <a:buAutoNum type="arabicPeriod"/>
            </a:pPr>
            <a:r>
              <a:rPr lang="en" sz="1900"/>
              <a:t>Locate potential exposures</a:t>
            </a:r>
            <a:endParaRPr sz="1500"/>
          </a:p>
          <a:p>
            <a:pPr marL="457200" lvl="0" indent="-349250" algn="l" rtl="0">
              <a:lnSpc>
                <a:spcPct val="95000"/>
              </a:lnSpc>
              <a:spcBef>
                <a:spcPts val="0"/>
              </a:spcBef>
              <a:spcAft>
                <a:spcPts val="0"/>
              </a:spcAft>
              <a:buClr>
                <a:schemeClr val="dk1"/>
              </a:buClr>
              <a:buSzPts val="1900"/>
              <a:buAutoNum type="arabicPeriod"/>
            </a:pPr>
            <a:r>
              <a:rPr lang="en" sz="1900">
                <a:solidFill>
                  <a:schemeClr val="dk1"/>
                </a:solidFill>
              </a:rPr>
              <a:t>Identify topographic/geomorphic patterns</a:t>
            </a:r>
            <a:endParaRPr sz="1900">
              <a:solidFill>
                <a:schemeClr val="dk1"/>
              </a:solidFill>
            </a:endParaRPr>
          </a:p>
          <a:p>
            <a:pPr marL="914400" lvl="1" indent="-349250" algn="l" rtl="0">
              <a:lnSpc>
                <a:spcPct val="95000"/>
              </a:lnSpc>
              <a:spcBef>
                <a:spcPts val="0"/>
              </a:spcBef>
              <a:spcAft>
                <a:spcPts val="0"/>
              </a:spcAft>
              <a:buClr>
                <a:schemeClr val="dk1"/>
              </a:buClr>
              <a:buSzPts val="1900"/>
              <a:buAutoNum type="alphaLcPeriod"/>
            </a:pPr>
            <a:r>
              <a:rPr lang="en" sz="1900">
                <a:solidFill>
                  <a:schemeClr val="dk1"/>
                </a:solidFill>
              </a:rPr>
              <a:t>What can patterns in the topography tell us? </a:t>
            </a:r>
            <a:endParaRPr sz="1900">
              <a:solidFill>
                <a:schemeClr val="dk1"/>
              </a:solidFill>
            </a:endParaRPr>
          </a:p>
          <a:p>
            <a:pPr marL="914400" lvl="1" indent="-349250" algn="l" rtl="0">
              <a:lnSpc>
                <a:spcPct val="95000"/>
              </a:lnSpc>
              <a:spcBef>
                <a:spcPts val="0"/>
              </a:spcBef>
              <a:spcAft>
                <a:spcPts val="0"/>
              </a:spcAft>
              <a:buClr>
                <a:schemeClr val="dk1"/>
              </a:buClr>
              <a:buSzPts val="1900"/>
              <a:buAutoNum type="alphaLcPeriod"/>
            </a:pPr>
            <a:r>
              <a:rPr lang="en" sz="1900">
                <a:solidFill>
                  <a:schemeClr val="dk1"/>
                </a:solidFill>
              </a:rPr>
              <a:t>Differentiating between different surfaces</a:t>
            </a:r>
            <a:endParaRPr sz="1900">
              <a:solidFill>
                <a:schemeClr val="dk1"/>
              </a:solidFill>
            </a:endParaRPr>
          </a:p>
          <a:p>
            <a:pPr marL="457200" lvl="0" indent="-349250" algn="l" rtl="0">
              <a:lnSpc>
                <a:spcPct val="95000"/>
              </a:lnSpc>
              <a:spcBef>
                <a:spcPts val="0"/>
              </a:spcBef>
              <a:spcAft>
                <a:spcPts val="0"/>
              </a:spcAft>
              <a:buSzPts val="1900"/>
              <a:buAutoNum type="arabicPeriod"/>
            </a:pPr>
            <a:r>
              <a:rPr lang="en" sz="1900"/>
              <a:t>Creation of an efficient itinerary/plan</a:t>
            </a:r>
            <a:endParaRPr sz="1500"/>
          </a:p>
        </p:txBody>
      </p:sp>
      <p:sp>
        <p:nvSpPr>
          <p:cNvPr id="170" name="Google Shape;170;p26"/>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1" name="Google Shape;171;p26"/>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Recon and Planning</a:t>
            </a:r>
            <a:endParaRPr/>
          </a:p>
        </p:txBody>
      </p:sp>
      <p:pic>
        <p:nvPicPr>
          <p:cNvPr id="172" name="Google Shape;172;p26"/>
          <p:cNvPicPr preferRelativeResize="0"/>
          <p:nvPr/>
        </p:nvPicPr>
        <p:blipFill rotWithShape="1">
          <a:blip r:embed="rId3">
            <a:alphaModFix/>
          </a:blip>
          <a:srcRect l="3779" t="2322" r="6025" b="8016"/>
          <a:stretch/>
        </p:blipFill>
        <p:spPr>
          <a:xfrm>
            <a:off x="5307975" y="83425"/>
            <a:ext cx="3372443" cy="2715775"/>
          </a:xfrm>
          <a:prstGeom prst="rect">
            <a:avLst/>
          </a:prstGeom>
          <a:noFill/>
          <a:ln>
            <a:noFill/>
          </a:ln>
        </p:spPr>
      </p:pic>
      <p:grpSp>
        <p:nvGrpSpPr>
          <p:cNvPr id="173" name="Google Shape;173;p26"/>
          <p:cNvGrpSpPr/>
          <p:nvPr/>
        </p:nvGrpSpPr>
        <p:grpSpPr>
          <a:xfrm>
            <a:off x="4506258" y="2799199"/>
            <a:ext cx="3754752" cy="2296746"/>
            <a:chOff x="4188921" y="2361567"/>
            <a:chExt cx="6857994" cy="4194970"/>
          </a:xfrm>
        </p:grpSpPr>
        <p:pic>
          <p:nvPicPr>
            <p:cNvPr id="174" name="Google Shape;174;p26" title="DJI_20260106162900_0051_D.JPG"/>
            <p:cNvPicPr preferRelativeResize="0"/>
            <p:nvPr/>
          </p:nvPicPr>
          <p:blipFill rotWithShape="1">
            <a:blip r:embed="rId4">
              <a:alphaModFix/>
            </a:blip>
            <a:srcRect t="18441"/>
            <a:stretch/>
          </p:blipFill>
          <p:spPr>
            <a:xfrm>
              <a:off x="4188921" y="2361567"/>
              <a:ext cx="6857994" cy="4194970"/>
            </a:xfrm>
            <a:prstGeom prst="rect">
              <a:avLst/>
            </a:prstGeom>
            <a:noFill/>
            <a:ln w="10450" cap="flat" cmpd="sng">
              <a:solidFill>
                <a:srgbClr val="595959"/>
              </a:solidFill>
              <a:prstDash val="solid"/>
              <a:round/>
              <a:headEnd type="none" w="sm" len="sm"/>
              <a:tailEnd type="none" w="sm" len="sm"/>
            </a:ln>
          </p:spPr>
        </p:pic>
        <p:cxnSp>
          <p:nvCxnSpPr>
            <p:cNvPr id="175" name="Google Shape;175;p26"/>
            <p:cNvCxnSpPr/>
            <p:nvPr/>
          </p:nvCxnSpPr>
          <p:spPr>
            <a:xfrm rot="10800000" flipH="1">
              <a:off x="4616700" y="3653775"/>
              <a:ext cx="2425800" cy="165600"/>
            </a:xfrm>
            <a:prstGeom prst="straightConnector1">
              <a:avLst/>
            </a:prstGeom>
            <a:noFill/>
            <a:ln w="10450" cap="flat" cmpd="sng">
              <a:solidFill>
                <a:srgbClr val="FF0000"/>
              </a:solidFill>
              <a:prstDash val="solid"/>
              <a:round/>
              <a:headEnd type="none" w="med" len="med"/>
              <a:tailEnd type="none" w="med" len="med"/>
            </a:ln>
          </p:spPr>
        </p:cxnSp>
        <p:cxnSp>
          <p:nvCxnSpPr>
            <p:cNvPr id="176" name="Google Shape;176;p26"/>
            <p:cNvCxnSpPr/>
            <p:nvPr/>
          </p:nvCxnSpPr>
          <p:spPr>
            <a:xfrm rot="10800000" flipH="1">
              <a:off x="5507925" y="4281850"/>
              <a:ext cx="1036200" cy="211500"/>
            </a:xfrm>
            <a:prstGeom prst="straightConnector1">
              <a:avLst/>
            </a:prstGeom>
            <a:noFill/>
            <a:ln w="10450" cap="flat" cmpd="sng">
              <a:solidFill>
                <a:srgbClr val="FF0000"/>
              </a:solidFill>
              <a:prstDash val="solid"/>
              <a:round/>
              <a:headEnd type="none" w="med" len="med"/>
              <a:tailEnd type="none" w="med" len="med"/>
            </a:ln>
          </p:spPr>
        </p:cxnSp>
        <p:sp>
          <p:nvSpPr>
            <p:cNvPr id="177" name="Google Shape;177;p26"/>
            <p:cNvSpPr/>
            <p:nvPr/>
          </p:nvSpPr>
          <p:spPr>
            <a:xfrm>
              <a:off x="4588850" y="4120150"/>
              <a:ext cx="5792975" cy="1498375"/>
            </a:xfrm>
            <a:custGeom>
              <a:avLst/>
              <a:gdLst/>
              <a:ahLst/>
              <a:cxnLst/>
              <a:rect l="l" t="t" r="r" b="b"/>
              <a:pathLst>
                <a:path w="231719" h="59935" extrusionOk="0">
                  <a:moveTo>
                    <a:pt x="0" y="59935"/>
                  </a:moveTo>
                  <a:cubicBezTo>
                    <a:pt x="1516" y="50805"/>
                    <a:pt x="16493" y="50764"/>
                    <a:pt x="25622" y="49241"/>
                  </a:cubicBezTo>
                  <a:cubicBezTo>
                    <a:pt x="35866" y="47532"/>
                    <a:pt x="46398" y="45370"/>
                    <a:pt x="55478" y="40328"/>
                  </a:cubicBezTo>
                  <a:cubicBezTo>
                    <a:pt x="77510" y="28093"/>
                    <a:pt x="102278" y="18482"/>
                    <a:pt x="127445" y="17156"/>
                  </a:cubicBezTo>
                  <a:cubicBezTo>
                    <a:pt x="162622" y="15303"/>
                    <a:pt x="201521" y="18135"/>
                    <a:pt x="231719" y="0"/>
                  </a:cubicBezTo>
                </a:path>
              </a:pathLst>
            </a:custGeom>
            <a:noFill/>
            <a:ln w="10450" cap="flat" cmpd="sng">
              <a:solidFill>
                <a:srgbClr val="FF0000"/>
              </a:solidFill>
              <a:prstDash val="solid"/>
              <a:round/>
              <a:headEnd type="none" w="med" len="med"/>
              <a:tailEnd type="none" w="med" len="med"/>
            </a:ln>
          </p:spPr>
          <p:txBody>
            <a:bodyPr/>
            <a:lstStyle/>
            <a:p>
              <a:endParaRPr lang="en-US"/>
            </a:p>
          </p:txBody>
        </p:sp>
        <p:cxnSp>
          <p:nvCxnSpPr>
            <p:cNvPr id="178" name="Google Shape;178;p26"/>
            <p:cNvCxnSpPr/>
            <p:nvPr/>
          </p:nvCxnSpPr>
          <p:spPr>
            <a:xfrm rot="10800000">
              <a:off x="8011825" y="3641825"/>
              <a:ext cx="664500" cy="4500"/>
            </a:xfrm>
            <a:prstGeom prst="straightConnector1">
              <a:avLst/>
            </a:prstGeom>
            <a:noFill/>
            <a:ln w="10450" cap="flat" cmpd="sng">
              <a:solidFill>
                <a:srgbClr val="FF0000"/>
              </a:solidFill>
              <a:prstDash val="solid"/>
              <a:round/>
              <a:headEnd type="none" w="med" len="med"/>
              <a:tailEnd type="none" w="med" len="med"/>
            </a:ln>
          </p:spPr>
        </p:cxnSp>
        <p:cxnSp>
          <p:nvCxnSpPr>
            <p:cNvPr id="179" name="Google Shape;179;p26"/>
            <p:cNvCxnSpPr/>
            <p:nvPr/>
          </p:nvCxnSpPr>
          <p:spPr>
            <a:xfrm flipH="1">
              <a:off x="9084150" y="3782775"/>
              <a:ext cx="751800" cy="36600"/>
            </a:xfrm>
            <a:prstGeom prst="straightConnector1">
              <a:avLst/>
            </a:prstGeom>
            <a:noFill/>
            <a:ln w="10450" cap="flat" cmpd="sng">
              <a:solidFill>
                <a:srgbClr val="FF0000"/>
              </a:solidFill>
              <a:prstDash val="solid"/>
              <a:round/>
              <a:headEnd type="none" w="med" len="med"/>
              <a:tailEnd type="none" w="med" len="med"/>
            </a:ln>
          </p:spPr>
        </p:cxnSp>
        <p:cxnSp>
          <p:nvCxnSpPr>
            <p:cNvPr id="180" name="Google Shape;180;p26"/>
            <p:cNvCxnSpPr/>
            <p:nvPr/>
          </p:nvCxnSpPr>
          <p:spPr>
            <a:xfrm flipH="1">
              <a:off x="7097350" y="3646325"/>
              <a:ext cx="855300" cy="12600"/>
            </a:xfrm>
            <a:prstGeom prst="straightConnector1">
              <a:avLst/>
            </a:prstGeom>
            <a:noFill/>
            <a:ln w="10450" cap="flat" cmpd="sng">
              <a:solidFill>
                <a:srgbClr val="FF0000"/>
              </a:solidFill>
              <a:prstDash val="dot"/>
              <a:round/>
              <a:headEnd type="none" w="med" len="med"/>
              <a:tailEnd type="none" w="med" len="med"/>
            </a:ln>
          </p:spPr>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body" idx="1"/>
          </p:nvPr>
        </p:nvSpPr>
        <p:spPr>
          <a:xfrm>
            <a:off x="0" y="825900"/>
            <a:ext cx="4410900" cy="4237800"/>
          </a:xfrm>
          <a:prstGeom prst="rect">
            <a:avLst/>
          </a:prstGeom>
        </p:spPr>
        <p:txBody>
          <a:bodyPr spcFirstLastPara="1" wrap="square" lIns="91425" tIns="91425" rIns="91425" bIns="91425" anchor="t" anchorCtr="0">
            <a:noAutofit/>
          </a:bodyPr>
          <a:lstStyle/>
          <a:p>
            <a:pPr marL="457200" lvl="0" indent="-349250" algn="l" rtl="0">
              <a:lnSpc>
                <a:spcPct val="95000"/>
              </a:lnSpc>
              <a:spcBef>
                <a:spcPts val="0"/>
              </a:spcBef>
              <a:spcAft>
                <a:spcPts val="0"/>
              </a:spcAft>
              <a:buClr>
                <a:srgbClr val="595959"/>
              </a:buClr>
              <a:buSzPts val="1900"/>
              <a:buChar char="●"/>
            </a:pPr>
            <a:r>
              <a:rPr lang="en" sz="1900">
                <a:solidFill>
                  <a:srgbClr val="595959"/>
                </a:solidFill>
              </a:rPr>
              <a:t>Consultation of previous geologic maps</a:t>
            </a:r>
            <a:endParaRPr sz="1900">
              <a:solidFill>
                <a:srgbClr val="595959"/>
              </a:solidFill>
            </a:endParaRPr>
          </a:p>
          <a:p>
            <a:pPr marL="457200" lvl="0" indent="-349250" algn="l" rtl="0">
              <a:lnSpc>
                <a:spcPct val="95000"/>
              </a:lnSpc>
              <a:spcBef>
                <a:spcPts val="0"/>
              </a:spcBef>
              <a:spcAft>
                <a:spcPts val="0"/>
              </a:spcAft>
              <a:buClr>
                <a:srgbClr val="595959"/>
              </a:buClr>
              <a:buSzPts val="1900"/>
              <a:buChar char="●"/>
            </a:pPr>
            <a:r>
              <a:rPr lang="en" sz="1900">
                <a:solidFill>
                  <a:srgbClr val="595959"/>
                </a:solidFill>
              </a:rPr>
              <a:t>GIS analysis of topographic data</a:t>
            </a:r>
            <a:endParaRPr sz="1900">
              <a:solidFill>
                <a:srgbClr val="595959"/>
              </a:solidFill>
            </a:endParaRPr>
          </a:p>
          <a:p>
            <a:pPr marL="914400" lvl="1" indent="-323850" algn="l" rtl="0">
              <a:lnSpc>
                <a:spcPct val="95000"/>
              </a:lnSpc>
              <a:spcBef>
                <a:spcPts val="0"/>
              </a:spcBef>
              <a:spcAft>
                <a:spcPts val="0"/>
              </a:spcAft>
              <a:buClr>
                <a:srgbClr val="595959"/>
              </a:buClr>
              <a:buSzPts val="1500"/>
              <a:buChar char="○"/>
            </a:pPr>
            <a:r>
              <a:rPr lang="en" sz="1500">
                <a:solidFill>
                  <a:srgbClr val="595959"/>
                </a:solidFill>
              </a:rPr>
              <a:t>LiDAR DEM: 1, 5, and 10 m resolution</a:t>
            </a:r>
            <a:endParaRPr sz="1500">
              <a:solidFill>
                <a:srgbClr val="595959"/>
              </a:solidFill>
            </a:endParaRPr>
          </a:p>
          <a:p>
            <a:pPr marL="914400" lvl="1" indent="-323850" algn="l" rtl="0">
              <a:lnSpc>
                <a:spcPct val="95000"/>
              </a:lnSpc>
              <a:spcBef>
                <a:spcPts val="0"/>
              </a:spcBef>
              <a:spcAft>
                <a:spcPts val="0"/>
              </a:spcAft>
              <a:buClr>
                <a:srgbClr val="595959"/>
              </a:buClr>
              <a:buSzPts val="1500"/>
              <a:buChar char="○"/>
            </a:pPr>
            <a:r>
              <a:rPr lang="en" sz="1500">
                <a:solidFill>
                  <a:srgbClr val="595959"/>
                </a:solidFill>
              </a:rPr>
              <a:t>DEM → hillshade, slopemap, 3D surface in ArcGIS Pro</a:t>
            </a:r>
            <a:endParaRPr sz="1500">
              <a:solidFill>
                <a:srgbClr val="595959"/>
              </a:solidFill>
            </a:endParaRPr>
          </a:p>
          <a:p>
            <a:pPr marL="457200" lvl="0" indent="-349250" algn="l" rtl="0">
              <a:lnSpc>
                <a:spcPct val="95000"/>
              </a:lnSpc>
              <a:spcBef>
                <a:spcPts val="0"/>
              </a:spcBef>
              <a:spcAft>
                <a:spcPts val="0"/>
              </a:spcAft>
              <a:buClr>
                <a:srgbClr val="595959"/>
              </a:buClr>
              <a:buSzPts val="1900"/>
              <a:buAutoNum type="arabicPeriod"/>
            </a:pPr>
            <a:r>
              <a:rPr lang="en" sz="1900">
                <a:solidFill>
                  <a:srgbClr val="595959"/>
                </a:solidFill>
              </a:rPr>
              <a:t>Locate potential exposures</a:t>
            </a:r>
            <a:endParaRPr sz="1500">
              <a:solidFill>
                <a:srgbClr val="595959"/>
              </a:solidFill>
            </a:endParaRPr>
          </a:p>
          <a:p>
            <a:pPr marL="457200" lvl="0" indent="-349250" algn="l" rtl="0">
              <a:lnSpc>
                <a:spcPct val="95000"/>
              </a:lnSpc>
              <a:spcBef>
                <a:spcPts val="0"/>
              </a:spcBef>
              <a:spcAft>
                <a:spcPts val="0"/>
              </a:spcAft>
              <a:buClr>
                <a:srgbClr val="595959"/>
              </a:buClr>
              <a:buSzPts val="1900"/>
              <a:buAutoNum type="arabicPeriod"/>
            </a:pPr>
            <a:r>
              <a:rPr lang="en" sz="1900">
                <a:solidFill>
                  <a:srgbClr val="595959"/>
                </a:solidFill>
              </a:rPr>
              <a:t>Identify topographic/geomorphic patterns</a:t>
            </a:r>
            <a:endParaRPr sz="1900">
              <a:solidFill>
                <a:srgbClr val="595959"/>
              </a:solidFill>
            </a:endParaRPr>
          </a:p>
          <a:p>
            <a:pPr marL="457200" lvl="0" indent="-349250" algn="l" rtl="0">
              <a:lnSpc>
                <a:spcPct val="95000"/>
              </a:lnSpc>
              <a:spcBef>
                <a:spcPts val="0"/>
              </a:spcBef>
              <a:spcAft>
                <a:spcPts val="0"/>
              </a:spcAft>
              <a:buClr>
                <a:schemeClr val="dk1"/>
              </a:buClr>
              <a:buSzPts val="1900"/>
              <a:buAutoNum type="arabicPeriod"/>
            </a:pPr>
            <a:r>
              <a:rPr lang="en" sz="1900">
                <a:solidFill>
                  <a:schemeClr val="dk1"/>
                </a:solidFill>
              </a:rPr>
              <a:t>Creation of an efficient itinerary/plan</a:t>
            </a:r>
            <a:endParaRPr sz="1900">
              <a:solidFill>
                <a:schemeClr val="dk1"/>
              </a:solidFill>
            </a:endParaRPr>
          </a:p>
          <a:p>
            <a:pPr marL="914400" lvl="1" indent="-349250" algn="l" rtl="0">
              <a:spcBef>
                <a:spcPts val="0"/>
              </a:spcBef>
              <a:spcAft>
                <a:spcPts val="0"/>
              </a:spcAft>
              <a:buClr>
                <a:schemeClr val="dk1"/>
              </a:buClr>
              <a:buSzPts val="1900"/>
              <a:buAutoNum type="alphaLcPeriod"/>
            </a:pPr>
            <a:r>
              <a:rPr lang="en" sz="1900">
                <a:solidFill>
                  <a:schemeClr val="dk1"/>
                </a:solidFill>
              </a:rPr>
              <a:t>Ranking site priority, exposure potental, ease of access, etc.</a:t>
            </a:r>
            <a:endParaRPr sz="1900">
              <a:solidFill>
                <a:schemeClr val="dk1"/>
              </a:solidFill>
            </a:endParaRPr>
          </a:p>
          <a:p>
            <a:pPr marL="914400" lvl="1" indent="-349250" algn="l" rtl="0">
              <a:spcBef>
                <a:spcPts val="0"/>
              </a:spcBef>
              <a:spcAft>
                <a:spcPts val="0"/>
              </a:spcAft>
              <a:buClr>
                <a:schemeClr val="dk1"/>
              </a:buClr>
              <a:buSzPts val="1900"/>
              <a:buAutoNum type="alphaLcPeriod"/>
            </a:pPr>
            <a:r>
              <a:rPr lang="en" sz="1900">
                <a:solidFill>
                  <a:schemeClr val="dk1"/>
                </a:solidFill>
              </a:rPr>
              <a:t>Road proximity/quality and property ownership were major issues</a:t>
            </a:r>
            <a:endParaRPr sz="1900">
              <a:solidFill>
                <a:schemeClr val="dk1"/>
              </a:solidFill>
            </a:endParaRPr>
          </a:p>
        </p:txBody>
      </p:sp>
      <p:sp>
        <p:nvSpPr>
          <p:cNvPr id="186" name="Google Shape;186;p27"/>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7" name="Google Shape;187;p27"/>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Recon and Planning</a:t>
            </a:r>
            <a:endParaRPr/>
          </a:p>
        </p:txBody>
      </p:sp>
      <p:pic>
        <p:nvPicPr>
          <p:cNvPr id="188" name="Google Shape;188;p27"/>
          <p:cNvPicPr preferRelativeResize="0"/>
          <p:nvPr/>
        </p:nvPicPr>
        <p:blipFill rotWithShape="1">
          <a:blip r:embed="rId3">
            <a:alphaModFix/>
          </a:blip>
          <a:srcRect l="11245" b="14310"/>
          <a:stretch/>
        </p:blipFill>
        <p:spPr>
          <a:xfrm>
            <a:off x="4571999" y="1400304"/>
            <a:ext cx="4410900" cy="32068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4" name="Google Shape;194;p28"/>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Recon and Planning</a:t>
            </a:r>
            <a:endParaRPr/>
          </a:p>
        </p:txBody>
      </p:sp>
      <p:pic>
        <p:nvPicPr>
          <p:cNvPr id="195" name="Google Shape;195;p28"/>
          <p:cNvPicPr preferRelativeResize="0"/>
          <p:nvPr/>
        </p:nvPicPr>
        <p:blipFill>
          <a:blip r:embed="rId3">
            <a:alphaModFix/>
          </a:blip>
          <a:stretch>
            <a:fillRect/>
          </a:stretch>
        </p:blipFill>
        <p:spPr>
          <a:xfrm>
            <a:off x="147725" y="982125"/>
            <a:ext cx="8848548" cy="3895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body" idx="1"/>
          </p:nvPr>
        </p:nvSpPr>
        <p:spPr>
          <a:xfrm>
            <a:off x="0" y="825900"/>
            <a:ext cx="3830700" cy="43176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en">
                <a:solidFill>
                  <a:schemeClr val="dk1"/>
                </a:solidFill>
              </a:rPr>
              <a:t>Find exposures and record their sedimentological characteristics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Grain size, sedimentary structures, facies interpretation</a:t>
            </a:r>
            <a:endParaRPr>
              <a:solidFill>
                <a:schemeClr val="dk1"/>
              </a:solidFill>
            </a:endParaRPr>
          </a:p>
          <a:p>
            <a:pPr marL="457200" lvl="0" indent="-342900" algn="l" rtl="0">
              <a:spcBef>
                <a:spcPts val="0"/>
              </a:spcBef>
              <a:spcAft>
                <a:spcPts val="0"/>
              </a:spcAft>
              <a:buClr>
                <a:srgbClr val="595959"/>
              </a:buClr>
              <a:buSzPts val="1800"/>
              <a:buChar char="●"/>
            </a:pPr>
            <a:r>
              <a:rPr lang="en">
                <a:solidFill>
                  <a:srgbClr val="595959"/>
                </a:solidFill>
              </a:rPr>
              <a:t>Observations on foot, by truck, through binoculars, and from drone</a:t>
            </a:r>
            <a:endParaRPr>
              <a:solidFill>
                <a:srgbClr val="595959"/>
              </a:solidFill>
            </a:endParaRPr>
          </a:p>
          <a:p>
            <a:pPr marL="457200" lvl="0" indent="-342900" algn="l" rtl="0">
              <a:spcBef>
                <a:spcPts val="0"/>
              </a:spcBef>
              <a:spcAft>
                <a:spcPts val="0"/>
              </a:spcAft>
              <a:buClr>
                <a:srgbClr val="595959"/>
              </a:buClr>
              <a:buSzPts val="1800"/>
              <a:buChar char="●"/>
            </a:pPr>
            <a:r>
              <a:rPr lang="en">
                <a:solidFill>
                  <a:srgbClr val="595959"/>
                </a:solidFill>
              </a:rPr>
              <a:t>Build a patchwork of outcrops to understand the architecture of facies</a:t>
            </a:r>
            <a:endParaRPr>
              <a:solidFill>
                <a:srgbClr val="595959"/>
              </a:solidFill>
            </a:endParaRPr>
          </a:p>
          <a:p>
            <a:pPr marL="457200" lvl="0" indent="-342900" algn="l" rtl="0">
              <a:spcBef>
                <a:spcPts val="0"/>
              </a:spcBef>
              <a:spcAft>
                <a:spcPts val="0"/>
              </a:spcAft>
              <a:buClr>
                <a:srgbClr val="595959"/>
              </a:buClr>
              <a:buSzPts val="1800"/>
              <a:buChar char="●"/>
            </a:pPr>
            <a:r>
              <a:rPr lang="en">
                <a:solidFill>
                  <a:srgbClr val="595959"/>
                </a:solidFill>
              </a:rPr>
              <a:t>Draw the contacts between sedimentary units, infer geometry, and draw a </a:t>
            </a:r>
            <a:r>
              <a:rPr lang="en" b="1">
                <a:solidFill>
                  <a:srgbClr val="595959"/>
                </a:solidFill>
              </a:rPr>
              <a:t>geologic map</a:t>
            </a:r>
            <a:endParaRPr b="1">
              <a:solidFill>
                <a:srgbClr val="595959"/>
              </a:solidFill>
            </a:endParaRPr>
          </a:p>
        </p:txBody>
      </p:sp>
      <p:sp>
        <p:nvSpPr>
          <p:cNvPr id="201" name="Google Shape;201;p29"/>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02" name="Google Shape;202;p29"/>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Fieldwork</a:t>
            </a:r>
            <a:endParaRPr/>
          </a:p>
        </p:txBody>
      </p:sp>
      <p:pic>
        <p:nvPicPr>
          <p:cNvPr id="203" name="Google Shape;203;p29" title="Photo+1 (1).jpg"/>
          <p:cNvPicPr preferRelativeResize="0"/>
          <p:nvPr/>
        </p:nvPicPr>
        <p:blipFill>
          <a:blip r:embed="rId3">
            <a:alphaModFix/>
          </a:blip>
          <a:stretch>
            <a:fillRect/>
          </a:stretch>
        </p:blipFill>
        <p:spPr>
          <a:xfrm>
            <a:off x="3748375" y="1019925"/>
            <a:ext cx="2757051" cy="3676073"/>
          </a:xfrm>
          <a:prstGeom prst="rect">
            <a:avLst/>
          </a:prstGeom>
          <a:noFill/>
          <a:ln>
            <a:noFill/>
          </a:ln>
        </p:spPr>
      </p:pic>
      <p:cxnSp>
        <p:nvCxnSpPr>
          <p:cNvPr id="204" name="Google Shape;204;p29"/>
          <p:cNvCxnSpPr/>
          <p:nvPr/>
        </p:nvCxnSpPr>
        <p:spPr>
          <a:xfrm rot="10800000">
            <a:off x="5517925" y="2933887"/>
            <a:ext cx="770700" cy="0"/>
          </a:xfrm>
          <a:prstGeom prst="straightConnector1">
            <a:avLst/>
          </a:prstGeom>
          <a:noFill/>
          <a:ln w="24325" cap="flat" cmpd="sng">
            <a:solidFill>
              <a:srgbClr val="FF0000"/>
            </a:solidFill>
            <a:prstDash val="solid"/>
            <a:round/>
            <a:headEnd type="none" w="med" len="med"/>
            <a:tailEnd type="stealth" w="med" len="med"/>
          </a:ln>
        </p:spPr>
      </p:cxnSp>
      <p:sp>
        <p:nvSpPr>
          <p:cNvPr id="205" name="Google Shape;205;p29"/>
          <p:cNvSpPr txBox="1"/>
          <p:nvPr/>
        </p:nvSpPr>
        <p:spPr>
          <a:xfrm>
            <a:off x="5697825" y="2593491"/>
            <a:ext cx="591000" cy="200100"/>
          </a:xfrm>
          <a:prstGeom prst="rect">
            <a:avLst/>
          </a:prstGeom>
          <a:noFill/>
          <a:ln>
            <a:noFill/>
          </a:ln>
        </p:spPr>
        <p:txBody>
          <a:bodyPr spcFirstLastPara="1" wrap="square" lIns="77850" tIns="77850" rIns="77850" bIns="77850" anchor="t" anchorCtr="0">
            <a:noAutofit/>
          </a:bodyPr>
          <a:lstStyle/>
          <a:p>
            <a:pPr marL="0" lvl="0" indent="0" algn="l" rtl="0">
              <a:spcBef>
                <a:spcPts val="0"/>
              </a:spcBef>
              <a:spcAft>
                <a:spcPts val="0"/>
              </a:spcAft>
              <a:buNone/>
            </a:pPr>
            <a:r>
              <a:rPr lang="en" sz="1618">
                <a:solidFill>
                  <a:srgbClr val="FF0000"/>
                </a:solidFill>
                <a:latin typeface="Calibri"/>
                <a:ea typeface="Calibri"/>
                <a:cs typeface="Calibri"/>
                <a:sym typeface="Calibri"/>
              </a:rPr>
              <a:t>Flow</a:t>
            </a:r>
            <a:endParaRPr sz="1618">
              <a:solidFill>
                <a:srgbClr val="FF0000"/>
              </a:solidFill>
              <a:latin typeface="Calibri"/>
              <a:ea typeface="Calibri"/>
              <a:cs typeface="Calibri"/>
              <a:sym typeface="Calibri"/>
            </a:endParaRPr>
          </a:p>
        </p:txBody>
      </p:sp>
      <p:pic>
        <p:nvPicPr>
          <p:cNvPr id="206" name="Google Shape;206;p29" title="IMG_0702.jpg"/>
          <p:cNvPicPr preferRelativeResize="0"/>
          <p:nvPr/>
        </p:nvPicPr>
        <p:blipFill rotWithShape="1">
          <a:blip r:embed="rId4">
            <a:alphaModFix/>
          </a:blip>
          <a:srcRect r="9264"/>
          <a:stretch/>
        </p:blipFill>
        <p:spPr>
          <a:xfrm>
            <a:off x="6680850" y="1116938"/>
            <a:ext cx="2366912" cy="3482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body" idx="1"/>
          </p:nvPr>
        </p:nvSpPr>
        <p:spPr>
          <a:xfrm>
            <a:off x="0" y="825900"/>
            <a:ext cx="3830700" cy="43176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solidFill>
                  <a:srgbClr val="595959"/>
                </a:solidFill>
              </a:rPr>
              <a:t>Find exposures and record their sedimentological characteristics</a:t>
            </a:r>
            <a:endParaRPr>
              <a:solidFill>
                <a:srgbClr val="595959"/>
              </a:solidFill>
            </a:endParaRPr>
          </a:p>
          <a:p>
            <a:pPr marL="914400" lvl="1" indent="-317500" algn="l" rtl="0">
              <a:spcBef>
                <a:spcPts val="0"/>
              </a:spcBef>
              <a:spcAft>
                <a:spcPts val="0"/>
              </a:spcAft>
              <a:buClr>
                <a:srgbClr val="595959"/>
              </a:buClr>
              <a:buSzPts val="1400"/>
              <a:buChar char="○"/>
            </a:pPr>
            <a:r>
              <a:rPr lang="en">
                <a:solidFill>
                  <a:srgbClr val="595959"/>
                </a:solidFill>
              </a:rPr>
              <a:t>Grain size, sedimentary structures, facies interpretation</a:t>
            </a:r>
            <a:endParaRPr>
              <a:solidFill>
                <a:srgbClr val="595959"/>
              </a:solidFill>
            </a:endParaRPr>
          </a:p>
          <a:p>
            <a:pPr marL="457200" lvl="0" indent="-342900" algn="l" rtl="0">
              <a:spcBef>
                <a:spcPts val="0"/>
              </a:spcBef>
              <a:spcAft>
                <a:spcPts val="0"/>
              </a:spcAft>
              <a:buClr>
                <a:schemeClr val="dk1"/>
              </a:buClr>
              <a:buSzPts val="1800"/>
              <a:buChar char="●"/>
            </a:pPr>
            <a:r>
              <a:rPr lang="en">
                <a:solidFill>
                  <a:schemeClr val="dk1"/>
                </a:solidFill>
              </a:rPr>
              <a:t>Observations on foot, by truck, through binoculars, and from drone</a:t>
            </a:r>
            <a:endParaRPr>
              <a:solidFill>
                <a:schemeClr val="dk1"/>
              </a:solidFill>
            </a:endParaRPr>
          </a:p>
          <a:p>
            <a:pPr marL="457200" lvl="0" indent="-342900" algn="l" rtl="0">
              <a:spcBef>
                <a:spcPts val="0"/>
              </a:spcBef>
              <a:spcAft>
                <a:spcPts val="0"/>
              </a:spcAft>
              <a:buClr>
                <a:srgbClr val="595959"/>
              </a:buClr>
              <a:buSzPts val="1800"/>
              <a:buChar char="●"/>
            </a:pPr>
            <a:r>
              <a:rPr lang="en">
                <a:solidFill>
                  <a:srgbClr val="595959"/>
                </a:solidFill>
              </a:rPr>
              <a:t>Build a patchwork of outcrops to understand the architecture of facies</a:t>
            </a:r>
            <a:endParaRPr>
              <a:solidFill>
                <a:srgbClr val="595959"/>
              </a:solidFill>
            </a:endParaRPr>
          </a:p>
          <a:p>
            <a:pPr marL="457200" lvl="0" indent="-342900" algn="l" rtl="0">
              <a:spcBef>
                <a:spcPts val="0"/>
              </a:spcBef>
              <a:spcAft>
                <a:spcPts val="0"/>
              </a:spcAft>
              <a:buClr>
                <a:srgbClr val="595959"/>
              </a:buClr>
              <a:buSzPts val="1800"/>
              <a:buChar char="●"/>
            </a:pPr>
            <a:r>
              <a:rPr lang="en">
                <a:solidFill>
                  <a:srgbClr val="595959"/>
                </a:solidFill>
              </a:rPr>
              <a:t>Draw the contacts between sedimentary units, infer geometry, and draw a </a:t>
            </a:r>
            <a:r>
              <a:rPr lang="en" b="1">
                <a:solidFill>
                  <a:srgbClr val="595959"/>
                </a:solidFill>
              </a:rPr>
              <a:t>geologic map</a:t>
            </a:r>
            <a:endParaRPr b="1">
              <a:solidFill>
                <a:srgbClr val="595959"/>
              </a:solidFill>
            </a:endParaRPr>
          </a:p>
        </p:txBody>
      </p:sp>
      <p:sp>
        <p:nvSpPr>
          <p:cNvPr id="212" name="Google Shape;212;p30"/>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3" name="Google Shape;213;p30"/>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Fieldwork</a:t>
            </a:r>
            <a:endParaRPr/>
          </a:p>
        </p:txBody>
      </p:sp>
      <p:pic>
        <p:nvPicPr>
          <p:cNvPr id="214" name="Google Shape;214;p30"/>
          <p:cNvPicPr preferRelativeResize="0"/>
          <p:nvPr/>
        </p:nvPicPr>
        <p:blipFill rotWithShape="1">
          <a:blip r:embed="rId3">
            <a:alphaModFix/>
          </a:blip>
          <a:srcRect l="9033" b="10064"/>
          <a:stretch/>
        </p:blipFill>
        <p:spPr>
          <a:xfrm>
            <a:off x="5842975" y="142140"/>
            <a:ext cx="3190075" cy="2364784"/>
          </a:xfrm>
          <a:prstGeom prst="rect">
            <a:avLst/>
          </a:prstGeom>
          <a:noFill/>
          <a:ln>
            <a:noFill/>
          </a:ln>
        </p:spPr>
      </p:pic>
      <p:pic>
        <p:nvPicPr>
          <p:cNvPr id="215" name="Google Shape;215;p30"/>
          <p:cNvPicPr preferRelativeResize="0"/>
          <p:nvPr/>
        </p:nvPicPr>
        <p:blipFill rotWithShape="1">
          <a:blip r:embed="rId4">
            <a:alphaModFix/>
          </a:blip>
          <a:srcRect t="21115" b="-10737"/>
          <a:stretch/>
        </p:blipFill>
        <p:spPr>
          <a:xfrm>
            <a:off x="3888724" y="142150"/>
            <a:ext cx="1954250" cy="2881525"/>
          </a:xfrm>
          <a:prstGeom prst="rect">
            <a:avLst/>
          </a:prstGeom>
          <a:noFill/>
          <a:ln>
            <a:noFill/>
          </a:ln>
        </p:spPr>
      </p:pic>
      <p:pic>
        <p:nvPicPr>
          <p:cNvPr id="216" name="Google Shape;216;p30"/>
          <p:cNvPicPr preferRelativeResize="0"/>
          <p:nvPr/>
        </p:nvPicPr>
        <p:blipFill rotWithShape="1">
          <a:blip r:embed="rId5">
            <a:alphaModFix/>
          </a:blip>
          <a:srcRect l="14311" t="16100" r="8582" b="6793"/>
          <a:stretch/>
        </p:blipFill>
        <p:spPr>
          <a:xfrm>
            <a:off x="3888725" y="2516099"/>
            <a:ext cx="1954250" cy="2383427"/>
          </a:xfrm>
          <a:prstGeom prst="rect">
            <a:avLst/>
          </a:prstGeom>
          <a:noFill/>
          <a:ln>
            <a:noFill/>
          </a:ln>
        </p:spPr>
      </p:pic>
      <p:pic>
        <p:nvPicPr>
          <p:cNvPr id="217" name="Google Shape;217;p30"/>
          <p:cNvPicPr preferRelativeResize="0"/>
          <p:nvPr/>
        </p:nvPicPr>
        <p:blipFill rotWithShape="1">
          <a:blip r:embed="rId6">
            <a:alphaModFix/>
          </a:blip>
          <a:srcRect/>
          <a:stretch/>
        </p:blipFill>
        <p:spPr>
          <a:xfrm>
            <a:off x="5842975" y="2506925"/>
            <a:ext cx="3190077" cy="2392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body" idx="1"/>
          </p:nvPr>
        </p:nvSpPr>
        <p:spPr>
          <a:xfrm>
            <a:off x="0" y="825900"/>
            <a:ext cx="3830700" cy="43176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solidFill>
                  <a:srgbClr val="595959"/>
                </a:solidFill>
              </a:rPr>
              <a:t>Find exposures and record their sedimentological characteristics</a:t>
            </a:r>
            <a:endParaRPr>
              <a:solidFill>
                <a:srgbClr val="595959"/>
              </a:solidFill>
            </a:endParaRPr>
          </a:p>
          <a:p>
            <a:pPr marL="914400" lvl="1" indent="-317500" algn="l" rtl="0">
              <a:spcBef>
                <a:spcPts val="0"/>
              </a:spcBef>
              <a:spcAft>
                <a:spcPts val="0"/>
              </a:spcAft>
              <a:buClr>
                <a:srgbClr val="595959"/>
              </a:buClr>
              <a:buSzPts val="1400"/>
              <a:buChar char="○"/>
            </a:pPr>
            <a:r>
              <a:rPr lang="en">
                <a:solidFill>
                  <a:srgbClr val="595959"/>
                </a:solidFill>
              </a:rPr>
              <a:t>Grain size, sedimentary structures, facies interpretation</a:t>
            </a:r>
            <a:endParaRPr>
              <a:solidFill>
                <a:srgbClr val="595959"/>
              </a:solidFill>
            </a:endParaRPr>
          </a:p>
          <a:p>
            <a:pPr marL="457200" lvl="0" indent="-342900" algn="l" rtl="0">
              <a:spcBef>
                <a:spcPts val="0"/>
              </a:spcBef>
              <a:spcAft>
                <a:spcPts val="0"/>
              </a:spcAft>
              <a:buClr>
                <a:srgbClr val="595959"/>
              </a:buClr>
              <a:buSzPts val="1800"/>
              <a:buChar char="●"/>
            </a:pPr>
            <a:r>
              <a:rPr lang="en">
                <a:solidFill>
                  <a:srgbClr val="595959"/>
                </a:solidFill>
              </a:rPr>
              <a:t>Observations on foot, by truck, through binoculars, and from drone</a:t>
            </a:r>
            <a:endParaRPr>
              <a:solidFill>
                <a:srgbClr val="595959"/>
              </a:solidFill>
            </a:endParaRPr>
          </a:p>
          <a:p>
            <a:pPr marL="457200" lvl="0" indent="-342900" algn="l" rtl="0">
              <a:spcBef>
                <a:spcPts val="0"/>
              </a:spcBef>
              <a:spcAft>
                <a:spcPts val="0"/>
              </a:spcAft>
              <a:buClr>
                <a:schemeClr val="accent2"/>
              </a:buClr>
              <a:buSzPts val="1800"/>
              <a:buChar char="●"/>
            </a:pPr>
            <a:r>
              <a:rPr lang="en">
                <a:solidFill>
                  <a:schemeClr val="accent2"/>
                </a:solidFill>
              </a:rPr>
              <a:t>Build a patchwork of outcrops to understand the architecture of facies</a:t>
            </a:r>
            <a:endParaRPr>
              <a:solidFill>
                <a:schemeClr val="accent2"/>
              </a:solidFill>
            </a:endParaRPr>
          </a:p>
          <a:p>
            <a:pPr marL="457200" lvl="0" indent="-342900" algn="l" rtl="0">
              <a:spcBef>
                <a:spcPts val="0"/>
              </a:spcBef>
              <a:spcAft>
                <a:spcPts val="0"/>
              </a:spcAft>
              <a:buClr>
                <a:schemeClr val="accent2"/>
              </a:buClr>
              <a:buSzPts val="1800"/>
              <a:buChar char="●"/>
            </a:pPr>
            <a:r>
              <a:rPr lang="en">
                <a:solidFill>
                  <a:schemeClr val="accent2"/>
                </a:solidFill>
              </a:rPr>
              <a:t>Draw the contacts between sedimentary units, infer geometry, and draw a </a:t>
            </a:r>
            <a:r>
              <a:rPr lang="en" b="1">
                <a:solidFill>
                  <a:schemeClr val="accent2"/>
                </a:solidFill>
              </a:rPr>
              <a:t>geologic map</a:t>
            </a:r>
            <a:endParaRPr b="1">
              <a:solidFill>
                <a:schemeClr val="accent2"/>
              </a:solidFill>
            </a:endParaRPr>
          </a:p>
        </p:txBody>
      </p:sp>
      <p:sp>
        <p:nvSpPr>
          <p:cNvPr id="223" name="Google Shape;223;p31"/>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4" name="Google Shape;224;p31"/>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Fieldwork</a:t>
            </a:r>
            <a:endParaRPr/>
          </a:p>
        </p:txBody>
      </p:sp>
      <p:pic>
        <p:nvPicPr>
          <p:cNvPr id="225" name="Google Shape;225;p31" title="IMG_2872.jpg"/>
          <p:cNvPicPr preferRelativeResize="0"/>
          <p:nvPr/>
        </p:nvPicPr>
        <p:blipFill rotWithShape="1">
          <a:blip r:embed="rId3">
            <a:alphaModFix/>
          </a:blip>
          <a:srcRect l="2344" t="30979" b="9913"/>
          <a:stretch/>
        </p:blipFill>
        <p:spPr>
          <a:xfrm>
            <a:off x="3783475" y="64550"/>
            <a:ext cx="5233101" cy="2375727"/>
          </a:xfrm>
          <a:prstGeom prst="rect">
            <a:avLst/>
          </a:prstGeom>
          <a:noFill/>
          <a:ln>
            <a:noFill/>
          </a:ln>
        </p:spPr>
      </p:pic>
      <p:pic>
        <p:nvPicPr>
          <p:cNvPr id="226" name="Google Shape;226;p31"/>
          <p:cNvPicPr preferRelativeResize="0"/>
          <p:nvPr/>
        </p:nvPicPr>
        <p:blipFill>
          <a:blip r:embed="rId4">
            <a:alphaModFix/>
          </a:blip>
          <a:stretch>
            <a:fillRect/>
          </a:stretch>
        </p:blipFill>
        <p:spPr>
          <a:xfrm>
            <a:off x="5586608" y="2440275"/>
            <a:ext cx="3429966" cy="2571751"/>
          </a:xfrm>
          <a:prstGeom prst="rect">
            <a:avLst/>
          </a:prstGeom>
          <a:noFill/>
          <a:ln>
            <a:noFill/>
          </a:ln>
        </p:spPr>
      </p:pic>
      <p:pic>
        <p:nvPicPr>
          <p:cNvPr id="227" name="Google Shape;227;p31"/>
          <p:cNvPicPr preferRelativeResize="0"/>
          <p:nvPr/>
        </p:nvPicPr>
        <p:blipFill rotWithShape="1">
          <a:blip r:embed="rId5">
            <a:alphaModFix/>
          </a:blip>
          <a:srcRect l="4984" t="23356" r="20511" b="4154"/>
          <a:stretch/>
        </p:blipFill>
        <p:spPr>
          <a:xfrm>
            <a:off x="3783475" y="2440275"/>
            <a:ext cx="1981849" cy="25717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title="DJI_20260106162431_0048_D.JPG"/>
          <p:cNvPicPr preferRelativeResize="0"/>
          <p:nvPr/>
        </p:nvPicPr>
        <p:blipFill rotWithShape="1">
          <a:blip r:embed="rId3">
            <a:alphaModFix/>
          </a:blip>
          <a:srcRect l="-9260" r="9260" b="7936"/>
          <a:stretch/>
        </p:blipFill>
        <p:spPr>
          <a:xfrm>
            <a:off x="0" y="0"/>
            <a:ext cx="9144003" cy="5143500"/>
          </a:xfrm>
          <a:prstGeom prst="rect">
            <a:avLst/>
          </a:prstGeom>
          <a:noFill/>
          <a:ln>
            <a:noFill/>
          </a:ln>
        </p:spPr>
      </p:pic>
      <p:sp>
        <p:nvSpPr>
          <p:cNvPr id="63" name="Google Shape;63;p14"/>
          <p:cNvSpPr/>
          <p:nvPr/>
        </p:nvSpPr>
        <p:spPr>
          <a:xfrm>
            <a:off x="-1075" y="0"/>
            <a:ext cx="3198544" cy="5143500"/>
          </a:xfrm>
          <a:custGeom>
            <a:avLst/>
            <a:gdLst/>
            <a:ahLst/>
            <a:cxnLst/>
            <a:rect l="l" t="t" r="r" b="b"/>
            <a:pathLst>
              <a:path w="3936670" h="6858000" extrusionOk="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rgbClr val="CF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 name="Google Shape;64;p14"/>
          <p:cNvSpPr txBox="1"/>
          <p:nvPr/>
        </p:nvSpPr>
        <p:spPr>
          <a:xfrm>
            <a:off x="-1087" y="2281950"/>
            <a:ext cx="31515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i="1">
                <a:solidFill>
                  <a:schemeClr val="dk1"/>
                </a:solidFill>
                <a:latin typeface="Calibri"/>
                <a:ea typeface="Calibri"/>
                <a:cs typeface="Calibri"/>
                <a:sym typeface="Calibri"/>
              </a:rPr>
              <a:t>Background</a:t>
            </a:r>
            <a:endParaRPr sz="4800" i="1">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2" title="Photo+3.jpg"/>
          <p:cNvPicPr preferRelativeResize="0"/>
          <p:nvPr/>
        </p:nvPicPr>
        <p:blipFill rotWithShape="1">
          <a:blip r:embed="rId3">
            <a:alphaModFix/>
          </a:blip>
          <a:srcRect t="9223" r="2620"/>
          <a:stretch/>
        </p:blipFill>
        <p:spPr>
          <a:xfrm>
            <a:off x="1786850" y="0"/>
            <a:ext cx="7357148" cy="5143500"/>
          </a:xfrm>
          <a:prstGeom prst="rect">
            <a:avLst/>
          </a:prstGeom>
          <a:noFill/>
          <a:ln>
            <a:noFill/>
          </a:ln>
        </p:spPr>
      </p:pic>
      <p:sp>
        <p:nvSpPr>
          <p:cNvPr id="233" name="Google Shape;233;p32"/>
          <p:cNvSpPr/>
          <p:nvPr/>
        </p:nvSpPr>
        <p:spPr>
          <a:xfrm>
            <a:off x="0" y="0"/>
            <a:ext cx="2932819" cy="5143500"/>
          </a:xfrm>
          <a:custGeom>
            <a:avLst/>
            <a:gdLst/>
            <a:ahLst/>
            <a:cxnLst/>
            <a:rect l="l" t="t" r="r" b="b"/>
            <a:pathLst>
              <a:path w="3936670" h="6858000" extrusionOk="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rgbClr val="CF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4" name="Google Shape;234;p32"/>
          <p:cNvSpPr txBox="1"/>
          <p:nvPr/>
        </p:nvSpPr>
        <p:spPr>
          <a:xfrm>
            <a:off x="443413" y="2281950"/>
            <a:ext cx="20460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i="1">
                <a:solidFill>
                  <a:schemeClr val="dk1"/>
                </a:solidFill>
                <a:latin typeface="Calibri"/>
                <a:ea typeface="Calibri"/>
                <a:cs typeface="Calibri"/>
                <a:sym typeface="Calibri"/>
              </a:rPr>
              <a:t>Results</a:t>
            </a:r>
            <a:endParaRPr sz="4800" i="1">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3" title="Pointshowoff.png"/>
          <p:cNvPicPr preferRelativeResize="0"/>
          <p:nvPr/>
        </p:nvPicPr>
        <p:blipFill rotWithShape="1">
          <a:blip r:embed="rId3">
            <a:alphaModFix/>
          </a:blip>
          <a:srcRect t="2648"/>
          <a:stretch/>
        </p:blipFill>
        <p:spPr>
          <a:xfrm>
            <a:off x="804538" y="0"/>
            <a:ext cx="7534915"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4" title="FullMapSymposiumH.png"/>
          <p:cNvPicPr preferRelativeResize="0"/>
          <p:nvPr/>
        </p:nvPicPr>
        <p:blipFill>
          <a:blip r:embed="rId3">
            <a:alphaModFix/>
          </a:blip>
          <a:stretch>
            <a:fillRect/>
          </a:stretch>
        </p:blipFill>
        <p:spPr>
          <a:xfrm>
            <a:off x="70782" y="62917"/>
            <a:ext cx="9006351" cy="50176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0" name="Google Shape;250;p35"/>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Map Units</a:t>
            </a:r>
            <a:endParaRPr/>
          </a:p>
        </p:txBody>
      </p:sp>
      <p:sp>
        <p:nvSpPr>
          <p:cNvPr id="251" name="Google Shape;251;p35"/>
          <p:cNvSpPr txBox="1"/>
          <p:nvPr/>
        </p:nvSpPr>
        <p:spPr>
          <a:xfrm>
            <a:off x="0" y="825900"/>
            <a:ext cx="3789000" cy="431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Three major basin fill units:</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a:solidFill>
                  <a:schemeClr val="dk1"/>
                </a:solidFill>
                <a:highlight>
                  <a:srgbClr val="FFFF00"/>
                </a:highlight>
                <a:latin typeface="Calibri"/>
                <a:ea typeface="Calibri"/>
                <a:cs typeface="Calibri"/>
                <a:sym typeface="Calibri"/>
              </a:rPr>
              <a:t>Fine-grained basin fill</a:t>
            </a:r>
            <a:endParaRPr sz="1800">
              <a:solidFill>
                <a:schemeClr val="dk1"/>
              </a:solidFill>
              <a:highlight>
                <a:srgbClr val="FFFF00"/>
              </a:highlight>
              <a:latin typeface="Calibri"/>
              <a:ea typeface="Calibri"/>
              <a:cs typeface="Calibri"/>
              <a:sym typeface="Calibri"/>
            </a:endParaRPr>
          </a:p>
          <a:p>
            <a:pPr marL="1371600" lvl="2"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Lacustrine and fluvio-deltaic facies</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a:solidFill>
                  <a:schemeClr val="dk1"/>
                </a:solidFill>
                <a:highlight>
                  <a:srgbClr val="E06666"/>
                </a:highlight>
                <a:latin typeface="Calibri"/>
                <a:ea typeface="Calibri"/>
                <a:cs typeface="Calibri"/>
                <a:sym typeface="Calibri"/>
              </a:rPr>
              <a:t>Coarse-grained alluvium</a:t>
            </a:r>
            <a:endParaRPr sz="1800">
              <a:solidFill>
                <a:schemeClr val="dk1"/>
              </a:solidFill>
              <a:highlight>
                <a:srgbClr val="E06666"/>
              </a:highlight>
              <a:latin typeface="Calibri"/>
              <a:ea typeface="Calibri"/>
              <a:cs typeface="Calibri"/>
              <a:sym typeface="Calibri"/>
            </a:endParaRPr>
          </a:p>
          <a:p>
            <a:pPr marL="1371600" lvl="2"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Proximal to medial alluvial fan gravels</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2"/>
              </a:buClr>
              <a:buSzPts val="1800"/>
              <a:buFont typeface="Calibri"/>
              <a:buChar char="○"/>
            </a:pPr>
            <a:r>
              <a:rPr lang="en" sz="1800">
                <a:solidFill>
                  <a:schemeClr val="dk2"/>
                </a:solidFill>
                <a:highlight>
                  <a:schemeClr val="accent4"/>
                </a:highlight>
                <a:latin typeface="Calibri"/>
                <a:ea typeface="Calibri"/>
                <a:cs typeface="Calibri"/>
                <a:sym typeface="Calibri"/>
              </a:rPr>
              <a:t>Transition zone of “interfingering fine and coarse facies”</a:t>
            </a:r>
            <a:endParaRPr sz="1800">
              <a:solidFill>
                <a:schemeClr val="dk2"/>
              </a:solidFill>
              <a:highlight>
                <a:schemeClr val="accent4"/>
              </a:highlight>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In addition to other map units</a:t>
            </a:r>
            <a:endParaRPr sz="1800">
              <a:solidFill>
                <a:schemeClr val="dk2"/>
              </a:solidFill>
              <a:latin typeface="Calibri"/>
              <a:ea typeface="Calibri"/>
              <a:cs typeface="Calibri"/>
              <a:sym typeface="Calibri"/>
            </a:endParaRPr>
          </a:p>
          <a:p>
            <a:pPr marL="914400" lvl="1" indent="-342900" algn="l" rtl="0">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Lower gravel cap surfaces, modern alluvial channels, inset fill, undifferentiated bedrock</a:t>
            </a:r>
            <a:endParaRPr sz="1800">
              <a:solidFill>
                <a:schemeClr val="dk2"/>
              </a:solidFill>
              <a:latin typeface="Calibri"/>
              <a:ea typeface="Calibri"/>
              <a:cs typeface="Calibri"/>
              <a:sym typeface="Calibri"/>
            </a:endParaRPr>
          </a:p>
        </p:txBody>
      </p:sp>
      <p:pic>
        <p:nvPicPr>
          <p:cNvPr id="252" name="Google Shape;252;p35"/>
          <p:cNvPicPr preferRelativeResize="0"/>
          <p:nvPr/>
        </p:nvPicPr>
        <p:blipFill rotWithShape="1">
          <a:blip r:embed="rId3">
            <a:alphaModFix/>
          </a:blip>
          <a:srcRect b="17026"/>
          <a:stretch/>
        </p:blipFill>
        <p:spPr>
          <a:xfrm>
            <a:off x="4434887" y="2658983"/>
            <a:ext cx="3897825" cy="2425716"/>
          </a:xfrm>
          <a:prstGeom prst="rect">
            <a:avLst/>
          </a:prstGeom>
          <a:noFill/>
          <a:ln w="76200" cap="flat" cmpd="sng">
            <a:solidFill>
              <a:srgbClr val="FF0000"/>
            </a:solidFill>
            <a:prstDash val="solid"/>
            <a:round/>
            <a:headEnd type="none" w="sm" len="sm"/>
            <a:tailEnd type="none" w="sm" len="sm"/>
          </a:ln>
        </p:spPr>
      </p:pic>
      <p:pic>
        <p:nvPicPr>
          <p:cNvPr id="253" name="Google Shape;253;p35"/>
          <p:cNvPicPr preferRelativeResize="0"/>
          <p:nvPr/>
        </p:nvPicPr>
        <p:blipFill rotWithShape="1">
          <a:blip r:embed="rId4">
            <a:alphaModFix/>
          </a:blip>
          <a:srcRect l="1171" t="1827" r="1220" b="1508"/>
          <a:stretch/>
        </p:blipFill>
        <p:spPr>
          <a:xfrm>
            <a:off x="4635775" y="146225"/>
            <a:ext cx="3496050" cy="2354950"/>
          </a:xfrm>
          <a:prstGeom prst="rect">
            <a:avLst/>
          </a:prstGeom>
          <a:noFill/>
          <a:ln w="76200" cap="flat" cmpd="sng">
            <a:solidFill>
              <a:srgbClr val="FFFF00"/>
            </a:solidFill>
            <a:prstDash val="solid"/>
            <a:round/>
            <a:headEnd type="none" w="sm" len="sm"/>
            <a:tailEnd type="none" w="sm" len="sm"/>
          </a:ln>
        </p:spPr>
      </p:pic>
      <p:cxnSp>
        <p:nvCxnSpPr>
          <p:cNvPr id="254" name="Google Shape;254;p35"/>
          <p:cNvCxnSpPr/>
          <p:nvPr/>
        </p:nvCxnSpPr>
        <p:spPr>
          <a:xfrm rot="10800000">
            <a:off x="3365500" y="2274375"/>
            <a:ext cx="1011300" cy="740700"/>
          </a:xfrm>
          <a:prstGeom prst="straightConnector1">
            <a:avLst/>
          </a:prstGeom>
          <a:noFill/>
          <a:ln w="38100" cap="flat" cmpd="sng">
            <a:solidFill>
              <a:srgbClr val="FF0000"/>
            </a:solidFill>
            <a:prstDash val="solid"/>
            <a:round/>
            <a:headEnd type="none" w="med" len="med"/>
            <a:tailEnd type="none" w="med" len="med"/>
          </a:ln>
        </p:spPr>
      </p:cxnSp>
      <p:cxnSp>
        <p:nvCxnSpPr>
          <p:cNvPr id="255" name="Google Shape;255;p35"/>
          <p:cNvCxnSpPr>
            <a:stCxn id="253" idx="1"/>
          </p:cNvCxnSpPr>
          <p:nvPr/>
        </p:nvCxnSpPr>
        <p:spPr>
          <a:xfrm flipH="1">
            <a:off x="2989075" y="1323700"/>
            <a:ext cx="1646700" cy="115500"/>
          </a:xfrm>
          <a:prstGeom prst="straightConnector1">
            <a:avLst/>
          </a:prstGeom>
          <a:noFill/>
          <a:ln w="38100" cap="flat" cmpd="sng">
            <a:solidFill>
              <a:srgbClr val="FFFF00"/>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6"/>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1" name="Google Shape;261;p36"/>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Map Units</a:t>
            </a:r>
            <a:endParaRPr/>
          </a:p>
        </p:txBody>
      </p:sp>
      <p:sp>
        <p:nvSpPr>
          <p:cNvPr id="262" name="Google Shape;262;p36"/>
          <p:cNvSpPr txBox="1"/>
          <p:nvPr/>
        </p:nvSpPr>
        <p:spPr>
          <a:xfrm>
            <a:off x="0" y="825900"/>
            <a:ext cx="3789000" cy="431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Three major basin fill units:</a:t>
            </a:r>
            <a:endParaRPr sz="1800">
              <a:solidFill>
                <a:srgbClr val="595959"/>
              </a:solidFill>
              <a:latin typeface="Calibri"/>
              <a:ea typeface="Calibri"/>
              <a:cs typeface="Calibri"/>
              <a:sym typeface="Calibri"/>
            </a:endParaRPr>
          </a:p>
          <a:p>
            <a:pPr marL="914400" lvl="1" indent="-342900" algn="l" rtl="0">
              <a:spcBef>
                <a:spcPts val="0"/>
              </a:spcBef>
              <a:spcAft>
                <a:spcPts val="0"/>
              </a:spcAft>
              <a:buClr>
                <a:srgbClr val="595959"/>
              </a:buClr>
              <a:buSzPts val="1800"/>
              <a:buFont typeface="Calibri"/>
              <a:buChar char="○"/>
            </a:pPr>
            <a:r>
              <a:rPr lang="en" sz="1800">
                <a:solidFill>
                  <a:srgbClr val="595959"/>
                </a:solidFill>
                <a:highlight>
                  <a:srgbClr val="FFFF00"/>
                </a:highlight>
                <a:latin typeface="Calibri"/>
                <a:ea typeface="Calibri"/>
                <a:cs typeface="Calibri"/>
                <a:sym typeface="Calibri"/>
              </a:rPr>
              <a:t>Fine-grained basin fill</a:t>
            </a:r>
            <a:endParaRPr sz="1800">
              <a:solidFill>
                <a:srgbClr val="595959"/>
              </a:solidFill>
              <a:highlight>
                <a:srgbClr val="FFFF00"/>
              </a:highlight>
              <a:latin typeface="Calibri"/>
              <a:ea typeface="Calibri"/>
              <a:cs typeface="Calibri"/>
              <a:sym typeface="Calibri"/>
            </a:endParaRPr>
          </a:p>
          <a:p>
            <a:pPr marL="1371600" lvl="2"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Lacustrine and fluvio-deltaic facies</a:t>
            </a:r>
            <a:endParaRPr sz="1800">
              <a:solidFill>
                <a:srgbClr val="595959"/>
              </a:solidFill>
              <a:latin typeface="Calibri"/>
              <a:ea typeface="Calibri"/>
              <a:cs typeface="Calibri"/>
              <a:sym typeface="Calibri"/>
            </a:endParaRPr>
          </a:p>
          <a:p>
            <a:pPr marL="914400" lvl="1" indent="-342900" algn="l" rtl="0">
              <a:spcBef>
                <a:spcPts val="0"/>
              </a:spcBef>
              <a:spcAft>
                <a:spcPts val="0"/>
              </a:spcAft>
              <a:buClr>
                <a:srgbClr val="595959"/>
              </a:buClr>
              <a:buSzPts val="1800"/>
              <a:buFont typeface="Calibri"/>
              <a:buChar char="○"/>
            </a:pPr>
            <a:r>
              <a:rPr lang="en" sz="1800">
                <a:solidFill>
                  <a:srgbClr val="595959"/>
                </a:solidFill>
                <a:highlight>
                  <a:srgbClr val="E06666"/>
                </a:highlight>
                <a:latin typeface="Calibri"/>
                <a:ea typeface="Calibri"/>
                <a:cs typeface="Calibri"/>
                <a:sym typeface="Calibri"/>
              </a:rPr>
              <a:t>Coarse-grained alluvium</a:t>
            </a:r>
            <a:endParaRPr sz="1800">
              <a:solidFill>
                <a:srgbClr val="595959"/>
              </a:solidFill>
              <a:highlight>
                <a:srgbClr val="E06666"/>
              </a:highlight>
              <a:latin typeface="Calibri"/>
              <a:ea typeface="Calibri"/>
              <a:cs typeface="Calibri"/>
              <a:sym typeface="Calibri"/>
            </a:endParaRPr>
          </a:p>
          <a:p>
            <a:pPr marL="1371600" lvl="2"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Proximal to medial alluvial fan gravels</a:t>
            </a:r>
            <a:endParaRPr sz="1800">
              <a:solidFill>
                <a:srgbClr val="595959"/>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a:solidFill>
                  <a:schemeClr val="dk1"/>
                </a:solidFill>
                <a:highlight>
                  <a:schemeClr val="accent4"/>
                </a:highlight>
                <a:latin typeface="Calibri"/>
                <a:ea typeface="Calibri"/>
                <a:cs typeface="Calibri"/>
                <a:sym typeface="Calibri"/>
              </a:rPr>
              <a:t>Transition zone of “interfingering fine and coarse facies”</a:t>
            </a:r>
            <a:endParaRPr sz="1800">
              <a:solidFill>
                <a:schemeClr val="dk1"/>
              </a:solidFill>
              <a:highlight>
                <a:schemeClr val="accent4"/>
              </a:highlight>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In addition to other map units</a:t>
            </a:r>
            <a:endParaRPr sz="1800">
              <a:solidFill>
                <a:schemeClr val="dk2"/>
              </a:solidFill>
              <a:latin typeface="Calibri"/>
              <a:ea typeface="Calibri"/>
              <a:cs typeface="Calibri"/>
              <a:sym typeface="Calibri"/>
            </a:endParaRPr>
          </a:p>
          <a:p>
            <a:pPr marL="914400" lvl="1" indent="-342900" algn="l" rtl="0">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Lower gravel cap surfaces, modern alluvial channels, inset fill, undifferentiated bedrock</a:t>
            </a:r>
            <a:endParaRPr sz="1800">
              <a:solidFill>
                <a:schemeClr val="dk2"/>
              </a:solidFill>
              <a:latin typeface="Calibri"/>
              <a:ea typeface="Calibri"/>
              <a:cs typeface="Calibri"/>
              <a:sym typeface="Calibri"/>
            </a:endParaRPr>
          </a:p>
        </p:txBody>
      </p:sp>
      <p:pic>
        <p:nvPicPr>
          <p:cNvPr id="263" name="Google Shape;263;p36" title="DJI_0294 (1).JPG"/>
          <p:cNvPicPr preferRelativeResize="0"/>
          <p:nvPr/>
        </p:nvPicPr>
        <p:blipFill rotWithShape="1">
          <a:blip r:embed="rId3">
            <a:alphaModFix/>
          </a:blip>
          <a:srcRect t="2658" r="4325" b="21836"/>
          <a:stretch/>
        </p:blipFill>
        <p:spPr>
          <a:xfrm>
            <a:off x="3593925" y="1372625"/>
            <a:ext cx="5456901" cy="3229951"/>
          </a:xfrm>
          <a:prstGeom prst="rect">
            <a:avLst/>
          </a:prstGeom>
          <a:noFill/>
          <a:ln w="76200" cap="flat" cmpd="sng">
            <a:solidFill>
              <a:schemeClr val="accent4"/>
            </a:solidFill>
            <a:prstDash val="solid"/>
            <a:round/>
            <a:headEnd type="none" w="sm" len="sm"/>
            <a:tailEnd type="none" w="sm" len="sm"/>
          </a:ln>
        </p:spPr>
      </p:pic>
      <p:cxnSp>
        <p:nvCxnSpPr>
          <p:cNvPr id="264" name="Google Shape;264;p36"/>
          <p:cNvCxnSpPr>
            <a:stCxn id="263" idx="1"/>
          </p:cNvCxnSpPr>
          <p:nvPr/>
        </p:nvCxnSpPr>
        <p:spPr>
          <a:xfrm flipH="1">
            <a:off x="3059625" y="2987600"/>
            <a:ext cx="534300" cy="183300"/>
          </a:xfrm>
          <a:prstGeom prst="straightConnector1">
            <a:avLst/>
          </a:prstGeom>
          <a:noFill/>
          <a:ln w="38100" cap="flat" cmpd="sng">
            <a:solidFill>
              <a:schemeClr val="accent4"/>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p:nvPr/>
        </p:nvSpPr>
        <p:spPr>
          <a:xfrm>
            <a:off x="0" y="0"/>
            <a:ext cx="83631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0" name="Google Shape;270;p37"/>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Mapping Details</a:t>
            </a:r>
            <a:endParaRPr/>
          </a:p>
        </p:txBody>
      </p:sp>
      <p:sp>
        <p:nvSpPr>
          <p:cNvPr id="271" name="Google Shape;271;p37"/>
          <p:cNvSpPr txBox="1"/>
          <p:nvPr/>
        </p:nvSpPr>
        <p:spPr>
          <a:xfrm>
            <a:off x="0" y="790625"/>
            <a:ext cx="3739200" cy="431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Transition zone observed from Frye Mesa through the N end of the range front</a:t>
            </a:r>
            <a:endParaRPr sz="1800">
              <a:solidFill>
                <a:schemeClr val="dk1"/>
              </a:solidFill>
              <a:latin typeface="Calibri"/>
              <a:ea typeface="Calibri"/>
              <a:cs typeface="Calibri"/>
              <a:sym typeface="Calibri"/>
            </a:endParaRPr>
          </a:p>
          <a:p>
            <a:pPr marL="457200" lvl="0"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Identifiable topographic pattern for </a:t>
            </a:r>
            <a:r>
              <a:rPr lang="en" sz="1800">
                <a:solidFill>
                  <a:srgbClr val="595959"/>
                </a:solidFill>
                <a:highlight>
                  <a:srgbClr val="FFFF00"/>
                </a:highlight>
                <a:latin typeface="Calibri"/>
                <a:ea typeface="Calibri"/>
                <a:cs typeface="Calibri"/>
                <a:sym typeface="Calibri"/>
              </a:rPr>
              <a:t>fine-grained basin fill</a:t>
            </a:r>
            <a:r>
              <a:rPr lang="en" sz="1800">
                <a:solidFill>
                  <a:srgbClr val="595959"/>
                </a:solidFill>
                <a:latin typeface="Calibri"/>
                <a:ea typeface="Calibri"/>
                <a:cs typeface="Calibri"/>
                <a:sym typeface="Calibri"/>
              </a:rPr>
              <a:t> and </a:t>
            </a:r>
            <a:r>
              <a:rPr lang="en" sz="1800">
                <a:solidFill>
                  <a:srgbClr val="595959"/>
                </a:solidFill>
                <a:highlight>
                  <a:schemeClr val="accent4"/>
                </a:highlight>
                <a:latin typeface="Calibri"/>
                <a:ea typeface="Calibri"/>
                <a:cs typeface="Calibri"/>
                <a:sym typeface="Calibri"/>
              </a:rPr>
              <a:t>transition zone</a:t>
            </a:r>
            <a:endParaRPr sz="1800">
              <a:solidFill>
                <a:srgbClr val="595959"/>
              </a:solidFill>
              <a:highlight>
                <a:schemeClr val="accent4"/>
              </a:highlight>
              <a:latin typeface="Calibri"/>
              <a:ea typeface="Calibri"/>
              <a:cs typeface="Calibri"/>
              <a:sym typeface="Calibri"/>
            </a:endParaRPr>
          </a:p>
          <a:p>
            <a:pPr marL="914400" lvl="1" indent="-330200" algn="l" rtl="0">
              <a:spcBef>
                <a:spcPts val="0"/>
              </a:spcBef>
              <a:spcAft>
                <a:spcPts val="0"/>
              </a:spcAft>
              <a:buClr>
                <a:srgbClr val="595959"/>
              </a:buClr>
              <a:buSzPts val="1600"/>
              <a:buFont typeface="Calibri"/>
              <a:buChar char="○"/>
            </a:pPr>
            <a:r>
              <a:rPr lang="en" sz="1600">
                <a:solidFill>
                  <a:srgbClr val="595959"/>
                </a:solidFill>
                <a:latin typeface="Calibri"/>
                <a:ea typeface="Calibri"/>
                <a:cs typeface="Calibri"/>
                <a:sym typeface="Calibri"/>
              </a:rPr>
              <a:t>Traceable around the rangefront</a:t>
            </a:r>
            <a:endParaRPr sz="1600">
              <a:solidFill>
                <a:srgbClr val="595959"/>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Highest gravel cap is dissected but correlates to highest </a:t>
            </a:r>
            <a:r>
              <a:rPr lang="en" sz="1800">
                <a:solidFill>
                  <a:schemeClr val="dk2"/>
                </a:solidFill>
                <a:highlight>
                  <a:srgbClr val="E06666"/>
                </a:highlight>
                <a:latin typeface="Calibri"/>
                <a:ea typeface="Calibri"/>
                <a:cs typeface="Calibri"/>
                <a:sym typeface="Calibri"/>
              </a:rPr>
              <a:t>fan remnants</a:t>
            </a:r>
            <a:endParaRPr sz="1800">
              <a:solidFill>
                <a:schemeClr val="dk2"/>
              </a:solidFill>
              <a:highlight>
                <a:srgbClr val="E06666"/>
              </a:highlight>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At least 4 levels of surfaces lower than the highest gravel cap</a:t>
            </a:r>
            <a:endParaRPr sz="1800">
              <a:solidFill>
                <a:schemeClr val="dk2"/>
              </a:solidFill>
              <a:latin typeface="Calibri"/>
              <a:ea typeface="Calibri"/>
              <a:cs typeface="Calibri"/>
              <a:sym typeface="Calibri"/>
            </a:endParaRPr>
          </a:p>
          <a:p>
            <a:pPr marL="914400" lvl="1" indent="-330200" algn="l" rtl="0">
              <a:spcBef>
                <a:spcPts val="0"/>
              </a:spcBef>
              <a:spcAft>
                <a:spcPts val="0"/>
              </a:spcAft>
              <a:buClr>
                <a:schemeClr val="dk2"/>
              </a:buClr>
              <a:buSzPts val="1600"/>
              <a:buFont typeface="Calibri"/>
              <a:buChar char="○"/>
            </a:pPr>
            <a:r>
              <a:rPr lang="en" sz="1600">
                <a:solidFill>
                  <a:schemeClr val="dk2"/>
                </a:solidFill>
                <a:latin typeface="Calibri"/>
                <a:ea typeface="Calibri"/>
                <a:cs typeface="Calibri"/>
                <a:sym typeface="Calibri"/>
              </a:rPr>
              <a:t>There is still intact basin fill deposits below these lower surfaces</a:t>
            </a:r>
            <a:endParaRPr sz="1800">
              <a:solidFill>
                <a:schemeClr val="dk1"/>
              </a:solidFill>
              <a:latin typeface="Calibri"/>
              <a:ea typeface="Calibri"/>
              <a:cs typeface="Calibri"/>
              <a:sym typeface="Calibri"/>
            </a:endParaRPr>
          </a:p>
        </p:txBody>
      </p:sp>
      <p:pic>
        <p:nvPicPr>
          <p:cNvPr id="272" name="Google Shape;272;p37" title="Full MapSymposiumV.png"/>
          <p:cNvPicPr preferRelativeResize="0"/>
          <p:nvPr/>
        </p:nvPicPr>
        <p:blipFill>
          <a:blip r:embed="rId3">
            <a:alphaModFix/>
          </a:blip>
          <a:stretch>
            <a:fillRect/>
          </a:stretch>
        </p:blipFill>
        <p:spPr>
          <a:xfrm>
            <a:off x="6542100" y="0"/>
            <a:ext cx="2601891" cy="5143501"/>
          </a:xfrm>
          <a:prstGeom prst="rect">
            <a:avLst/>
          </a:prstGeom>
          <a:noFill/>
          <a:ln>
            <a:noFill/>
          </a:ln>
        </p:spPr>
      </p:pic>
      <p:pic>
        <p:nvPicPr>
          <p:cNvPr id="273" name="Google Shape;273;p37" title="Photo+1 (2).jpg"/>
          <p:cNvPicPr preferRelativeResize="0"/>
          <p:nvPr/>
        </p:nvPicPr>
        <p:blipFill rotWithShape="1">
          <a:blip r:embed="rId4">
            <a:alphaModFix/>
          </a:blip>
          <a:srcRect l="2382" t="17831"/>
          <a:stretch/>
        </p:blipFill>
        <p:spPr>
          <a:xfrm>
            <a:off x="3688025" y="3171500"/>
            <a:ext cx="2805827" cy="1771500"/>
          </a:xfrm>
          <a:prstGeom prst="rect">
            <a:avLst/>
          </a:prstGeom>
          <a:noFill/>
          <a:ln w="38100" cap="flat" cmpd="sng">
            <a:solidFill>
              <a:schemeClr val="accent4"/>
            </a:solidFill>
            <a:prstDash val="solid"/>
            <a:round/>
            <a:headEnd type="none" w="sm" len="sm"/>
            <a:tailEnd type="none" w="sm" len="sm"/>
          </a:ln>
        </p:spPr>
      </p:pic>
      <p:pic>
        <p:nvPicPr>
          <p:cNvPr id="274" name="Google Shape;274;p37"/>
          <p:cNvPicPr preferRelativeResize="0"/>
          <p:nvPr/>
        </p:nvPicPr>
        <p:blipFill rotWithShape="1">
          <a:blip r:embed="rId5">
            <a:alphaModFix/>
          </a:blip>
          <a:srcRect t="9036" r="2950" b="12255"/>
          <a:stretch/>
        </p:blipFill>
        <p:spPr>
          <a:xfrm>
            <a:off x="3617500" y="1052125"/>
            <a:ext cx="2876349" cy="1749650"/>
          </a:xfrm>
          <a:prstGeom prst="rect">
            <a:avLst/>
          </a:prstGeom>
          <a:noFill/>
          <a:ln w="38100" cap="flat" cmpd="sng">
            <a:solidFill>
              <a:schemeClr val="accent4"/>
            </a:solidFill>
            <a:prstDash val="solid"/>
            <a:round/>
            <a:headEnd type="none" w="sm" len="sm"/>
            <a:tailEnd type="none" w="sm" len="sm"/>
          </a:ln>
        </p:spPr>
      </p:pic>
      <p:cxnSp>
        <p:nvCxnSpPr>
          <p:cNvPr id="275" name="Google Shape;275;p37"/>
          <p:cNvCxnSpPr/>
          <p:nvPr/>
        </p:nvCxnSpPr>
        <p:spPr>
          <a:xfrm rot="10800000" flipH="1">
            <a:off x="6513675" y="3188750"/>
            <a:ext cx="1780800" cy="491100"/>
          </a:xfrm>
          <a:prstGeom prst="straightConnector1">
            <a:avLst/>
          </a:prstGeom>
          <a:noFill/>
          <a:ln w="28575" cap="flat" cmpd="sng">
            <a:solidFill>
              <a:schemeClr val="accent4"/>
            </a:solidFill>
            <a:prstDash val="solid"/>
            <a:round/>
            <a:headEnd type="none" w="med" len="med"/>
            <a:tailEnd type="none" w="med" len="med"/>
          </a:ln>
        </p:spPr>
      </p:cxnSp>
      <p:cxnSp>
        <p:nvCxnSpPr>
          <p:cNvPr id="276" name="Google Shape;276;p37"/>
          <p:cNvCxnSpPr/>
          <p:nvPr/>
        </p:nvCxnSpPr>
        <p:spPr>
          <a:xfrm rot="10800000" flipH="1">
            <a:off x="6484100" y="461350"/>
            <a:ext cx="686400" cy="769200"/>
          </a:xfrm>
          <a:prstGeom prst="straightConnector1">
            <a:avLst/>
          </a:prstGeom>
          <a:noFill/>
          <a:ln w="28575" cap="flat" cmpd="sng">
            <a:solidFill>
              <a:schemeClr val="accent4"/>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8"/>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2" name="Google Shape;282;p38"/>
          <p:cNvSpPr txBox="1">
            <a:spLocks noGrp="1"/>
          </p:cNvSpPr>
          <p:nvPr>
            <p:ph type="title"/>
          </p:nvPr>
        </p:nvSpPr>
        <p:spPr>
          <a:xfrm>
            <a:off x="311700" y="138364"/>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Mapping Details</a:t>
            </a:r>
            <a:endParaRPr/>
          </a:p>
        </p:txBody>
      </p:sp>
      <p:sp>
        <p:nvSpPr>
          <p:cNvPr id="283" name="Google Shape;283;p38"/>
          <p:cNvSpPr txBox="1"/>
          <p:nvPr/>
        </p:nvSpPr>
        <p:spPr>
          <a:xfrm>
            <a:off x="0" y="790622"/>
            <a:ext cx="3741900" cy="431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Transition zone observed from Frye Mesa through the N end of the range front</a:t>
            </a:r>
            <a:endParaRPr sz="1800">
              <a:solidFill>
                <a:srgbClr val="595959"/>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Identifiable topographic pattern for </a:t>
            </a:r>
            <a:r>
              <a:rPr lang="en" sz="1800">
                <a:solidFill>
                  <a:schemeClr val="dk1"/>
                </a:solidFill>
                <a:highlight>
                  <a:srgbClr val="FFFF00"/>
                </a:highlight>
                <a:latin typeface="Calibri"/>
                <a:ea typeface="Calibri"/>
                <a:cs typeface="Calibri"/>
                <a:sym typeface="Calibri"/>
              </a:rPr>
              <a:t>fine-grained basin fill</a:t>
            </a:r>
            <a:r>
              <a:rPr lang="en" sz="1800">
                <a:solidFill>
                  <a:schemeClr val="dk1"/>
                </a:solidFill>
                <a:latin typeface="Calibri"/>
                <a:ea typeface="Calibri"/>
                <a:cs typeface="Calibri"/>
                <a:sym typeface="Calibri"/>
              </a:rPr>
              <a:t> and </a:t>
            </a:r>
            <a:r>
              <a:rPr lang="en" sz="1800">
                <a:solidFill>
                  <a:schemeClr val="dk1"/>
                </a:solidFill>
                <a:highlight>
                  <a:schemeClr val="accent4"/>
                </a:highlight>
                <a:latin typeface="Calibri"/>
                <a:ea typeface="Calibri"/>
                <a:cs typeface="Calibri"/>
                <a:sym typeface="Calibri"/>
              </a:rPr>
              <a:t>transition zone</a:t>
            </a:r>
            <a:endParaRPr sz="1800">
              <a:solidFill>
                <a:schemeClr val="dk1"/>
              </a:solidFill>
              <a:highlight>
                <a:schemeClr val="accent4"/>
              </a:highlight>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Traceable around the rangefront</a:t>
            </a:r>
            <a:endParaRPr sz="1600">
              <a:solidFill>
                <a:schemeClr val="dk1"/>
              </a:solidFill>
              <a:latin typeface="Calibri"/>
              <a:ea typeface="Calibri"/>
              <a:cs typeface="Calibri"/>
              <a:sym typeface="Calibri"/>
            </a:endParaRPr>
          </a:p>
          <a:p>
            <a:pPr marL="457200" lvl="0"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Highest gravel cap is dissected but correlates to highest </a:t>
            </a:r>
            <a:r>
              <a:rPr lang="en" sz="1800">
                <a:solidFill>
                  <a:srgbClr val="595959"/>
                </a:solidFill>
                <a:highlight>
                  <a:srgbClr val="E06666"/>
                </a:highlight>
                <a:latin typeface="Calibri"/>
                <a:ea typeface="Calibri"/>
                <a:cs typeface="Calibri"/>
                <a:sym typeface="Calibri"/>
              </a:rPr>
              <a:t>fan remnants</a:t>
            </a:r>
            <a:endParaRPr sz="1800">
              <a:solidFill>
                <a:srgbClr val="595959"/>
              </a:solidFill>
              <a:highlight>
                <a:srgbClr val="E06666"/>
              </a:highlight>
              <a:latin typeface="Calibri"/>
              <a:ea typeface="Calibri"/>
              <a:cs typeface="Calibri"/>
              <a:sym typeface="Calibri"/>
            </a:endParaRPr>
          </a:p>
          <a:p>
            <a:pPr marL="457200" lvl="0"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At least 4 levels of surfaces lower than the highest gravel cap</a:t>
            </a:r>
            <a:endParaRPr sz="1800">
              <a:solidFill>
                <a:srgbClr val="595959"/>
              </a:solidFill>
              <a:latin typeface="Calibri"/>
              <a:ea typeface="Calibri"/>
              <a:cs typeface="Calibri"/>
              <a:sym typeface="Calibri"/>
            </a:endParaRPr>
          </a:p>
          <a:p>
            <a:pPr marL="914400" lvl="1" indent="-330200" algn="l" rtl="0">
              <a:spcBef>
                <a:spcPts val="0"/>
              </a:spcBef>
              <a:spcAft>
                <a:spcPts val="0"/>
              </a:spcAft>
              <a:buClr>
                <a:srgbClr val="595959"/>
              </a:buClr>
              <a:buSzPts val="1600"/>
              <a:buFont typeface="Calibri"/>
              <a:buChar char="○"/>
            </a:pPr>
            <a:r>
              <a:rPr lang="en" sz="1600">
                <a:solidFill>
                  <a:srgbClr val="595959"/>
                </a:solidFill>
                <a:latin typeface="Calibri"/>
                <a:ea typeface="Calibri"/>
                <a:cs typeface="Calibri"/>
                <a:sym typeface="Calibri"/>
              </a:rPr>
              <a:t>There is still intact basin fill deposits below these lower surfaces</a:t>
            </a:r>
            <a:endParaRPr sz="1600">
              <a:solidFill>
                <a:srgbClr val="595959"/>
              </a:solidFill>
              <a:latin typeface="Calibri"/>
              <a:ea typeface="Calibri"/>
              <a:cs typeface="Calibri"/>
              <a:sym typeface="Calibri"/>
            </a:endParaRPr>
          </a:p>
        </p:txBody>
      </p:sp>
      <p:pic>
        <p:nvPicPr>
          <p:cNvPr id="284" name="Google Shape;284;p38"/>
          <p:cNvPicPr preferRelativeResize="0"/>
          <p:nvPr/>
        </p:nvPicPr>
        <p:blipFill rotWithShape="1">
          <a:blip r:embed="rId3">
            <a:alphaModFix/>
          </a:blip>
          <a:srcRect l="3779" t="2322" r="6025" b="8016"/>
          <a:stretch/>
        </p:blipFill>
        <p:spPr>
          <a:xfrm>
            <a:off x="5042650" y="0"/>
            <a:ext cx="3372443" cy="2715775"/>
          </a:xfrm>
          <a:prstGeom prst="rect">
            <a:avLst/>
          </a:prstGeom>
          <a:noFill/>
          <a:ln>
            <a:noFill/>
          </a:ln>
        </p:spPr>
      </p:pic>
      <p:pic>
        <p:nvPicPr>
          <p:cNvPr id="285" name="Google Shape;285;p38"/>
          <p:cNvPicPr preferRelativeResize="0"/>
          <p:nvPr/>
        </p:nvPicPr>
        <p:blipFill rotWithShape="1">
          <a:blip r:embed="rId4">
            <a:alphaModFix/>
          </a:blip>
          <a:srcRect l="17867" t="10870" r="9532" b="681"/>
          <a:stretch/>
        </p:blipFill>
        <p:spPr>
          <a:xfrm>
            <a:off x="4268875" y="2761675"/>
            <a:ext cx="3264526" cy="2346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9"/>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1" name="Google Shape;291;p39"/>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Mapping Details</a:t>
            </a:r>
            <a:endParaRPr/>
          </a:p>
        </p:txBody>
      </p:sp>
      <p:sp>
        <p:nvSpPr>
          <p:cNvPr id="292" name="Google Shape;292;p39"/>
          <p:cNvSpPr txBox="1"/>
          <p:nvPr/>
        </p:nvSpPr>
        <p:spPr>
          <a:xfrm>
            <a:off x="0" y="790625"/>
            <a:ext cx="3753600" cy="431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Transition zone observed from Frye Mesa through the N end of the range front</a:t>
            </a:r>
            <a:endParaRPr sz="1800">
              <a:solidFill>
                <a:schemeClr val="dk2"/>
              </a:solidFill>
              <a:latin typeface="Calibri"/>
              <a:ea typeface="Calibri"/>
              <a:cs typeface="Calibri"/>
              <a:sym typeface="Calibri"/>
            </a:endParaRPr>
          </a:p>
          <a:p>
            <a:pPr marL="457200" lvl="0"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Identifiable topographic pattern for </a:t>
            </a:r>
            <a:r>
              <a:rPr lang="en" sz="1800">
                <a:solidFill>
                  <a:srgbClr val="595959"/>
                </a:solidFill>
                <a:highlight>
                  <a:srgbClr val="FFFF00"/>
                </a:highlight>
                <a:latin typeface="Calibri"/>
                <a:ea typeface="Calibri"/>
                <a:cs typeface="Calibri"/>
                <a:sym typeface="Calibri"/>
              </a:rPr>
              <a:t>fine-grained basin fill</a:t>
            </a:r>
            <a:r>
              <a:rPr lang="en" sz="1800">
                <a:solidFill>
                  <a:srgbClr val="595959"/>
                </a:solidFill>
                <a:latin typeface="Calibri"/>
                <a:ea typeface="Calibri"/>
                <a:cs typeface="Calibri"/>
                <a:sym typeface="Calibri"/>
              </a:rPr>
              <a:t> and </a:t>
            </a:r>
            <a:r>
              <a:rPr lang="en" sz="1800">
                <a:solidFill>
                  <a:srgbClr val="595959"/>
                </a:solidFill>
                <a:highlight>
                  <a:schemeClr val="accent4"/>
                </a:highlight>
                <a:latin typeface="Calibri"/>
                <a:ea typeface="Calibri"/>
                <a:cs typeface="Calibri"/>
                <a:sym typeface="Calibri"/>
              </a:rPr>
              <a:t>transition zone</a:t>
            </a:r>
            <a:endParaRPr sz="1800">
              <a:solidFill>
                <a:srgbClr val="595959"/>
              </a:solidFill>
              <a:highlight>
                <a:schemeClr val="accent4"/>
              </a:highlight>
              <a:latin typeface="Calibri"/>
              <a:ea typeface="Calibri"/>
              <a:cs typeface="Calibri"/>
              <a:sym typeface="Calibri"/>
            </a:endParaRPr>
          </a:p>
          <a:p>
            <a:pPr marL="914400" lvl="1" indent="-330200" algn="l" rtl="0">
              <a:spcBef>
                <a:spcPts val="0"/>
              </a:spcBef>
              <a:spcAft>
                <a:spcPts val="0"/>
              </a:spcAft>
              <a:buClr>
                <a:srgbClr val="595959"/>
              </a:buClr>
              <a:buSzPts val="1600"/>
              <a:buFont typeface="Calibri"/>
              <a:buChar char="○"/>
            </a:pPr>
            <a:r>
              <a:rPr lang="en" sz="1600">
                <a:solidFill>
                  <a:srgbClr val="595959"/>
                </a:solidFill>
                <a:latin typeface="Calibri"/>
                <a:ea typeface="Calibri"/>
                <a:cs typeface="Calibri"/>
                <a:sym typeface="Calibri"/>
              </a:rPr>
              <a:t>Traceable around the rangefront</a:t>
            </a:r>
            <a:endParaRPr sz="1600">
              <a:solidFill>
                <a:srgbClr val="595959"/>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Highest gravel cap is dissected but correlates to highest </a:t>
            </a:r>
            <a:r>
              <a:rPr lang="en" sz="1800">
                <a:solidFill>
                  <a:schemeClr val="dk1"/>
                </a:solidFill>
                <a:highlight>
                  <a:srgbClr val="E06666"/>
                </a:highlight>
                <a:latin typeface="Calibri"/>
                <a:ea typeface="Calibri"/>
                <a:cs typeface="Calibri"/>
                <a:sym typeface="Calibri"/>
              </a:rPr>
              <a:t>fan remnants</a:t>
            </a:r>
            <a:endParaRPr sz="1800">
              <a:solidFill>
                <a:schemeClr val="dk1"/>
              </a:solidFill>
              <a:highlight>
                <a:srgbClr val="E06666"/>
              </a:highlight>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At least 4 levels of surfaces lower than the highest gravel cap</a:t>
            </a:r>
            <a:endParaRPr sz="1800">
              <a:solidFill>
                <a:schemeClr val="dk1"/>
              </a:solidFill>
              <a:latin typeface="Calibri"/>
              <a:ea typeface="Calibri"/>
              <a:cs typeface="Calibri"/>
              <a:sym typeface="Calibri"/>
            </a:endParaRPr>
          </a:p>
          <a:p>
            <a:pPr marL="914400" lvl="1" indent="-330200" algn="l" rtl="0">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There is still intact basin fill deposits below these lower surfaces</a:t>
            </a:r>
            <a:endParaRPr sz="1800">
              <a:solidFill>
                <a:schemeClr val="dk1"/>
              </a:solidFill>
              <a:latin typeface="Calibri"/>
              <a:ea typeface="Calibri"/>
              <a:cs typeface="Calibri"/>
              <a:sym typeface="Calibri"/>
            </a:endParaRPr>
          </a:p>
        </p:txBody>
      </p:sp>
      <p:pic>
        <p:nvPicPr>
          <p:cNvPr id="293" name="Google Shape;293;p39" title="DJI_0104.jpg"/>
          <p:cNvPicPr preferRelativeResize="0"/>
          <p:nvPr/>
        </p:nvPicPr>
        <p:blipFill rotWithShape="1">
          <a:blip r:embed="rId3">
            <a:alphaModFix/>
          </a:blip>
          <a:srcRect l="10056" b="7304"/>
          <a:stretch/>
        </p:blipFill>
        <p:spPr>
          <a:xfrm>
            <a:off x="4022150" y="59299"/>
            <a:ext cx="4439777" cy="2573868"/>
          </a:xfrm>
          <a:prstGeom prst="rect">
            <a:avLst/>
          </a:prstGeom>
          <a:noFill/>
          <a:ln>
            <a:noFill/>
          </a:ln>
        </p:spPr>
      </p:pic>
      <p:pic>
        <p:nvPicPr>
          <p:cNvPr id="294" name="Google Shape;294;p39"/>
          <p:cNvPicPr preferRelativeResize="0"/>
          <p:nvPr/>
        </p:nvPicPr>
        <p:blipFill rotWithShape="1">
          <a:blip r:embed="rId4">
            <a:alphaModFix/>
          </a:blip>
          <a:srcRect t="31020"/>
          <a:stretch/>
        </p:blipFill>
        <p:spPr>
          <a:xfrm>
            <a:off x="3990662" y="2756275"/>
            <a:ext cx="4439750" cy="2296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0" title="IMG_0494.jpg"/>
          <p:cNvPicPr preferRelativeResize="0"/>
          <p:nvPr/>
        </p:nvPicPr>
        <p:blipFill>
          <a:blip r:embed="rId3">
            <a:alphaModFix/>
          </a:blip>
          <a:stretch>
            <a:fillRect/>
          </a:stretch>
        </p:blipFill>
        <p:spPr>
          <a:xfrm>
            <a:off x="2284032" y="0"/>
            <a:ext cx="6859967" cy="5143500"/>
          </a:xfrm>
          <a:prstGeom prst="rect">
            <a:avLst/>
          </a:prstGeom>
          <a:noFill/>
          <a:ln>
            <a:noFill/>
          </a:ln>
        </p:spPr>
      </p:pic>
      <p:sp>
        <p:nvSpPr>
          <p:cNvPr id="300" name="Google Shape;300;p40"/>
          <p:cNvSpPr/>
          <p:nvPr/>
        </p:nvSpPr>
        <p:spPr>
          <a:xfrm>
            <a:off x="0" y="0"/>
            <a:ext cx="3926828" cy="5143500"/>
          </a:xfrm>
          <a:custGeom>
            <a:avLst/>
            <a:gdLst/>
            <a:ahLst/>
            <a:cxnLst/>
            <a:rect l="l" t="t" r="r" b="b"/>
            <a:pathLst>
              <a:path w="3936670" h="6858000" extrusionOk="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rgbClr val="CF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9FC5E8"/>
              </a:solidFill>
              <a:latin typeface="Calibri"/>
              <a:ea typeface="Calibri"/>
              <a:cs typeface="Calibri"/>
              <a:sym typeface="Calibri"/>
            </a:endParaRPr>
          </a:p>
        </p:txBody>
      </p:sp>
      <p:sp>
        <p:nvSpPr>
          <p:cNvPr id="301" name="Google Shape;301;p40"/>
          <p:cNvSpPr txBox="1"/>
          <p:nvPr/>
        </p:nvSpPr>
        <p:spPr>
          <a:xfrm>
            <a:off x="443425" y="2281950"/>
            <a:ext cx="2969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i="1">
                <a:solidFill>
                  <a:schemeClr val="dk1"/>
                </a:solidFill>
                <a:latin typeface="Calibri"/>
                <a:ea typeface="Calibri"/>
                <a:cs typeface="Calibri"/>
                <a:sym typeface="Calibri"/>
              </a:rPr>
              <a:t>Discussion</a:t>
            </a:r>
            <a:endParaRPr sz="4800" i="1">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1"/>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7" name="Google Shape;307;p41"/>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Topographic Patterns of Stratigraphy</a:t>
            </a:r>
            <a:endParaRPr/>
          </a:p>
        </p:txBody>
      </p:sp>
      <p:sp>
        <p:nvSpPr>
          <p:cNvPr id="308" name="Google Shape;308;p41"/>
          <p:cNvSpPr txBox="1"/>
          <p:nvPr/>
        </p:nvSpPr>
        <p:spPr>
          <a:xfrm>
            <a:off x="0" y="825900"/>
            <a:ext cx="3852300" cy="431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“ledges” are a result of differential erosion between </a:t>
            </a:r>
            <a:r>
              <a:rPr lang="en" sz="1800">
                <a:solidFill>
                  <a:schemeClr val="dk1"/>
                </a:solidFill>
                <a:highlight>
                  <a:schemeClr val="accent4"/>
                </a:highlight>
                <a:latin typeface="Calibri"/>
                <a:ea typeface="Calibri"/>
                <a:cs typeface="Calibri"/>
                <a:sym typeface="Calibri"/>
              </a:rPr>
              <a:t>interfingering</a:t>
            </a:r>
            <a:r>
              <a:rPr lang="en" sz="1800">
                <a:solidFill>
                  <a:schemeClr val="dk1"/>
                </a:solidFill>
                <a:latin typeface="Calibri"/>
                <a:ea typeface="Calibri"/>
                <a:cs typeface="Calibri"/>
                <a:sym typeface="Calibri"/>
              </a:rPr>
              <a:t> fine and coarse layers</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This expression in the landscape traces the </a:t>
            </a:r>
            <a:r>
              <a:rPr lang="en" sz="1800">
                <a:solidFill>
                  <a:schemeClr val="dk1"/>
                </a:solidFill>
                <a:highlight>
                  <a:schemeClr val="accent4"/>
                </a:highlight>
                <a:latin typeface="Calibri"/>
                <a:ea typeface="Calibri"/>
                <a:cs typeface="Calibri"/>
                <a:sym typeface="Calibri"/>
              </a:rPr>
              <a:t>transition zone</a:t>
            </a:r>
            <a:r>
              <a:rPr lang="en"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rgbClr val="595959"/>
              </a:buClr>
              <a:buSzPts val="1800"/>
              <a:buFont typeface="Calibri"/>
              <a:buChar char="●"/>
            </a:pPr>
            <a:r>
              <a:rPr lang="en" sz="1800">
                <a:solidFill>
                  <a:srgbClr val="595959"/>
                </a:solidFill>
                <a:highlight>
                  <a:srgbClr val="FFFF00"/>
                </a:highlight>
                <a:latin typeface="Calibri"/>
                <a:ea typeface="Calibri"/>
                <a:cs typeface="Calibri"/>
                <a:sym typeface="Calibri"/>
              </a:rPr>
              <a:t>Fine-grained deposits</a:t>
            </a:r>
            <a:r>
              <a:rPr lang="en" sz="1800">
                <a:solidFill>
                  <a:srgbClr val="595959"/>
                </a:solidFill>
                <a:latin typeface="Calibri"/>
                <a:ea typeface="Calibri"/>
                <a:cs typeface="Calibri"/>
                <a:sym typeface="Calibri"/>
              </a:rPr>
              <a:t> are marked by lumpy remnant terraces surrounding mesas</a:t>
            </a:r>
            <a:endParaRPr sz="1800">
              <a:solidFill>
                <a:srgbClr val="595959"/>
              </a:solidFill>
              <a:latin typeface="Calibri"/>
              <a:ea typeface="Calibri"/>
              <a:cs typeface="Calibri"/>
              <a:sym typeface="Calibri"/>
            </a:endParaRPr>
          </a:p>
          <a:p>
            <a:pPr marL="914400" lvl="1"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A possible way to differentiate underlying deposits</a:t>
            </a:r>
            <a:endParaRPr sz="1800">
              <a:solidFill>
                <a:srgbClr val="595959"/>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a:solidFill>
                  <a:schemeClr val="dk2"/>
                </a:solidFill>
                <a:highlight>
                  <a:srgbClr val="EA9999"/>
                </a:highlight>
                <a:latin typeface="Calibri"/>
                <a:ea typeface="Calibri"/>
                <a:cs typeface="Calibri"/>
                <a:sym typeface="Calibri"/>
              </a:rPr>
              <a:t>Coarse gravels</a:t>
            </a:r>
            <a:r>
              <a:rPr lang="en" sz="1800">
                <a:solidFill>
                  <a:schemeClr val="dk2"/>
                </a:solidFill>
                <a:latin typeface="Calibri"/>
                <a:ea typeface="Calibri"/>
                <a:cs typeface="Calibri"/>
                <a:sym typeface="Calibri"/>
              </a:rPr>
              <a:t> typically have a smooth appearance</a:t>
            </a:r>
            <a:endParaRPr sz="1800">
              <a:solidFill>
                <a:schemeClr val="dk1"/>
              </a:solidFill>
              <a:latin typeface="Calibri"/>
              <a:ea typeface="Calibri"/>
              <a:cs typeface="Calibri"/>
              <a:sym typeface="Calibri"/>
            </a:endParaRPr>
          </a:p>
        </p:txBody>
      </p:sp>
      <p:pic>
        <p:nvPicPr>
          <p:cNvPr id="309" name="Google Shape;309;p41"/>
          <p:cNvPicPr preferRelativeResize="0"/>
          <p:nvPr/>
        </p:nvPicPr>
        <p:blipFill rotWithShape="1">
          <a:blip r:embed="rId3">
            <a:alphaModFix/>
          </a:blip>
          <a:srcRect l="3300" t="3214" r="9849" b="5736"/>
          <a:stretch/>
        </p:blipFill>
        <p:spPr>
          <a:xfrm flipH="1">
            <a:off x="3852217" y="960763"/>
            <a:ext cx="4915483" cy="1745850"/>
          </a:xfrm>
          <a:prstGeom prst="rect">
            <a:avLst/>
          </a:prstGeom>
          <a:noFill/>
          <a:ln w="28575" cap="flat" cmpd="sng">
            <a:solidFill>
              <a:srgbClr val="000000"/>
            </a:solidFill>
            <a:prstDash val="solid"/>
            <a:round/>
            <a:headEnd type="none" w="sm" len="sm"/>
            <a:tailEnd type="none" w="sm" len="sm"/>
          </a:ln>
        </p:spPr>
      </p:pic>
      <p:pic>
        <p:nvPicPr>
          <p:cNvPr id="310" name="Google Shape;310;p41"/>
          <p:cNvPicPr preferRelativeResize="0"/>
          <p:nvPr/>
        </p:nvPicPr>
        <p:blipFill rotWithShape="1">
          <a:blip r:embed="rId4">
            <a:alphaModFix/>
          </a:blip>
          <a:srcRect t="15297" b="25824"/>
          <a:stretch/>
        </p:blipFill>
        <p:spPr>
          <a:xfrm>
            <a:off x="3852225" y="2836525"/>
            <a:ext cx="4915476" cy="2172088"/>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 name="Google Shape;70;p15"/>
          <p:cNvSpPr txBox="1">
            <a:spLocks noGrp="1"/>
          </p:cNvSpPr>
          <p:nvPr>
            <p:ph type="body" idx="1"/>
          </p:nvPr>
        </p:nvSpPr>
        <p:spPr>
          <a:xfrm>
            <a:off x="0" y="944150"/>
            <a:ext cx="3560400" cy="40161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en">
                <a:solidFill>
                  <a:schemeClr val="dk1"/>
                </a:solidFill>
              </a:rPr>
              <a:t>Ca. 27 Ma, Arizona’s crust began to extend toward the SE </a:t>
            </a:r>
            <a:endParaRPr>
              <a:solidFill>
                <a:schemeClr val="dk1"/>
              </a:solidFill>
            </a:endParaRPr>
          </a:p>
          <a:p>
            <a:pPr marL="914400" lvl="1" indent="-317500" algn="l" rtl="0">
              <a:spcBef>
                <a:spcPts val="0"/>
              </a:spcBef>
              <a:spcAft>
                <a:spcPts val="0"/>
              </a:spcAft>
              <a:buClr>
                <a:srgbClr val="595959"/>
              </a:buClr>
              <a:buSzPts val="1400"/>
              <a:buChar char="○"/>
            </a:pPr>
            <a:r>
              <a:rPr lang="en">
                <a:solidFill>
                  <a:srgbClr val="595959"/>
                </a:solidFill>
              </a:rPr>
              <a:t>First along low-angle detachment faults</a:t>
            </a:r>
            <a:endParaRPr>
              <a:solidFill>
                <a:srgbClr val="595959"/>
              </a:solidFill>
            </a:endParaRPr>
          </a:p>
          <a:p>
            <a:pPr marL="457200" lvl="0" indent="-342900" algn="l" rtl="0">
              <a:spcBef>
                <a:spcPts val="0"/>
              </a:spcBef>
              <a:spcAft>
                <a:spcPts val="0"/>
              </a:spcAft>
              <a:buSzPts val="1800"/>
              <a:buChar char="●"/>
            </a:pPr>
            <a:r>
              <a:rPr lang="en"/>
              <a:t>12–5 Ma, extension continued through high-angle normal faults</a:t>
            </a:r>
            <a:endParaRPr/>
          </a:p>
          <a:p>
            <a:pPr marL="457200" lvl="0" indent="-342900" algn="l" rtl="0">
              <a:spcBef>
                <a:spcPts val="0"/>
              </a:spcBef>
              <a:spcAft>
                <a:spcPts val="0"/>
              </a:spcAft>
              <a:buSzPts val="1800"/>
              <a:buChar char="●"/>
            </a:pPr>
            <a:r>
              <a:rPr lang="en"/>
              <a:t>The crust broke into tilting blocks, creating characteristic </a:t>
            </a:r>
            <a:r>
              <a:rPr lang="en" b="1"/>
              <a:t>Basin and Range</a:t>
            </a:r>
            <a:r>
              <a:rPr lang="en"/>
              <a:t> topography</a:t>
            </a:r>
            <a:endParaRPr/>
          </a:p>
          <a:p>
            <a:pPr marL="457200" lvl="0" indent="-342900" algn="l" rtl="0">
              <a:spcBef>
                <a:spcPts val="0"/>
              </a:spcBef>
              <a:spcAft>
                <a:spcPts val="0"/>
              </a:spcAft>
              <a:buSzPts val="1800"/>
              <a:buChar char="●"/>
            </a:pPr>
            <a:r>
              <a:rPr lang="en"/>
              <a:t>During and after tectonic extension, sediments were deposited within these basins</a:t>
            </a:r>
            <a:endParaRPr/>
          </a:p>
        </p:txBody>
      </p:sp>
      <p:sp>
        <p:nvSpPr>
          <p:cNvPr id="71" name="Google Shape;71;p15"/>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Geologic Setting</a:t>
            </a:r>
            <a:endParaRPr/>
          </a:p>
        </p:txBody>
      </p:sp>
      <p:pic>
        <p:nvPicPr>
          <p:cNvPr id="72" name="Google Shape;72;p15"/>
          <p:cNvPicPr preferRelativeResize="0"/>
          <p:nvPr/>
        </p:nvPicPr>
        <p:blipFill rotWithShape="1">
          <a:blip r:embed="rId3">
            <a:alphaModFix/>
          </a:blip>
          <a:srcRect l="21334" r="21145"/>
          <a:stretch/>
        </p:blipFill>
        <p:spPr>
          <a:xfrm>
            <a:off x="5417857" y="825900"/>
            <a:ext cx="3726145" cy="4317600"/>
          </a:xfrm>
          <a:prstGeom prst="rect">
            <a:avLst/>
          </a:prstGeom>
          <a:noFill/>
          <a:ln>
            <a:noFill/>
          </a:ln>
        </p:spPr>
      </p:pic>
      <p:cxnSp>
        <p:nvCxnSpPr>
          <p:cNvPr id="73" name="Google Shape;73;p15"/>
          <p:cNvCxnSpPr/>
          <p:nvPr/>
        </p:nvCxnSpPr>
        <p:spPr>
          <a:xfrm flipH="1">
            <a:off x="6799054" y="3299604"/>
            <a:ext cx="713400" cy="653700"/>
          </a:xfrm>
          <a:prstGeom prst="straightConnector1">
            <a:avLst/>
          </a:prstGeom>
          <a:noFill/>
          <a:ln w="38100" cap="flat" cmpd="sng">
            <a:solidFill>
              <a:srgbClr val="FF0000"/>
            </a:solidFill>
            <a:prstDash val="solid"/>
            <a:round/>
            <a:headEnd type="none" w="med" len="med"/>
            <a:tailEnd type="triangle" w="med" len="med"/>
          </a:ln>
        </p:spPr>
      </p:cxnSp>
      <p:sp>
        <p:nvSpPr>
          <p:cNvPr id="74" name="Google Shape;74;p15"/>
          <p:cNvSpPr txBox="1"/>
          <p:nvPr/>
        </p:nvSpPr>
        <p:spPr>
          <a:xfrm>
            <a:off x="4907800" y="2998175"/>
            <a:ext cx="2197200" cy="6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rPr>
              <a:t>Extension</a:t>
            </a:r>
            <a:endParaRPr sz="2700" b="1">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2"/>
          <p:cNvPicPr preferRelativeResize="0"/>
          <p:nvPr/>
        </p:nvPicPr>
        <p:blipFill rotWithShape="1">
          <a:blip r:embed="rId3">
            <a:alphaModFix/>
          </a:blip>
          <a:srcRect t="11305" b="22505"/>
          <a:stretch/>
        </p:blipFill>
        <p:spPr>
          <a:xfrm>
            <a:off x="6259250" y="1093500"/>
            <a:ext cx="2754102" cy="2430623"/>
          </a:xfrm>
          <a:prstGeom prst="rect">
            <a:avLst/>
          </a:prstGeom>
          <a:noFill/>
          <a:ln>
            <a:noFill/>
          </a:ln>
        </p:spPr>
      </p:pic>
      <p:sp>
        <p:nvSpPr>
          <p:cNvPr id="316" name="Google Shape;316;p42"/>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7" name="Google Shape;317;p42"/>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Topographic Patterns of Stratigraphy</a:t>
            </a:r>
            <a:endParaRPr/>
          </a:p>
        </p:txBody>
      </p:sp>
      <p:sp>
        <p:nvSpPr>
          <p:cNvPr id="318" name="Google Shape;318;p42"/>
          <p:cNvSpPr txBox="1"/>
          <p:nvPr/>
        </p:nvSpPr>
        <p:spPr>
          <a:xfrm>
            <a:off x="0" y="825900"/>
            <a:ext cx="3882900" cy="431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The “ledges” are a result of differential erosion between </a:t>
            </a:r>
            <a:r>
              <a:rPr lang="en" sz="1800">
                <a:solidFill>
                  <a:srgbClr val="595959"/>
                </a:solidFill>
                <a:highlight>
                  <a:schemeClr val="accent4"/>
                </a:highlight>
                <a:latin typeface="Calibri"/>
                <a:ea typeface="Calibri"/>
                <a:cs typeface="Calibri"/>
                <a:sym typeface="Calibri"/>
              </a:rPr>
              <a:t>interfingering</a:t>
            </a:r>
            <a:r>
              <a:rPr lang="en" sz="1800">
                <a:solidFill>
                  <a:srgbClr val="595959"/>
                </a:solidFill>
                <a:latin typeface="Calibri"/>
                <a:ea typeface="Calibri"/>
                <a:cs typeface="Calibri"/>
                <a:sym typeface="Calibri"/>
              </a:rPr>
              <a:t> fine and coarse layers</a:t>
            </a:r>
            <a:endParaRPr sz="1800">
              <a:solidFill>
                <a:srgbClr val="595959"/>
              </a:solidFill>
              <a:latin typeface="Calibri"/>
              <a:ea typeface="Calibri"/>
              <a:cs typeface="Calibri"/>
              <a:sym typeface="Calibri"/>
            </a:endParaRPr>
          </a:p>
          <a:p>
            <a:pPr marL="914400" lvl="1" indent="-342900" algn="l" rtl="0">
              <a:spcBef>
                <a:spcPts val="0"/>
              </a:spcBef>
              <a:spcAft>
                <a:spcPts val="0"/>
              </a:spcAft>
              <a:buClr>
                <a:srgbClr val="595959"/>
              </a:buClr>
              <a:buSzPts val="1800"/>
              <a:buFont typeface="Calibri"/>
              <a:buChar char="○"/>
            </a:pPr>
            <a:r>
              <a:rPr lang="en" sz="1800">
                <a:solidFill>
                  <a:srgbClr val="595959"/>
                </a:solidFill>
                <a:latin typeface="Calibri"/>
                <a:ea typeface="Calibri"/>
                <a:cs typeface="Calibri"/>
                <a:sym typeface="Calibri"/>
              </a:rPr>
              <a:t>This expression in the landscape traces the </a:t>
            </a:r>
            <a:r>
              <a:rPr lang="en" sz="1800">
                <a:solidFill>
                  <a:srgbClr val="595959"/>
                </a:solidFill>
                <a:highlight>
                  <a:schemeClr val="accent4"/>
                </a:highlight>
                <a:latin typeface="Calibri"/>
                <a:ea typeface="Calibri"/>
                <a:cs typeface="Calibri"/>
                <a:sym typeface="Calibri"/>
              </a:rPr>
              <a:t>transition zone</a:t>
            </a:r>
            <a:r>
              <a:rPr lang="en" sz="1800">
                <a:solidFill>
                  <a:srgbClr val="595959"/>
                </a:solidFill>
                <a:latin typeface="Calibri"/>
                <a:ea typeface="Calibri"/>
                <a:cs typeface="Calibri"/>
                <a:sym typeface="Calibri"/>
              </a:rPr>
              <a:t> </a:t>
            </a:r>
            <a:endParaRPr sz="1800">
              <a:solidFill>
                <a:srgbClr val="595959"/>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highlight>
                  <a:srgbClr val="FFFF00"/>
                </a:highlight>
                <a:latin typeface="Calibri"/>
                <a:ea typeface="Calibri"/>
                <a:cs typeface="Calibri"/>
                <a:sym typeface="Calibri"/>
              </a:rPr>
              <a:t>Fine-grained deposits</a:t>
            </a:r>
            <a:r>
              <a:rPr lang="en" sz="1800">
                <a:solidFill>
                  <a:schemeClr val="dk1"/>
                </a:solidFill>
                <a:latin typeface="Calibri"/>
                <a:ea typeface="Calibri"/>
                <a:cs typeface="Calibri"/>
                <a:sym typeface="Calibri"/>
              </a:rPr>
              <a:t> are marked by lumpy remnant terraces surrounding mesas</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 possible way to differentiate underlying deposits</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highlight>
                  <a:srgbClr val="EA9999"/>
                </a:highlight>
                <a:latin typeface="Calibri"/>
                <a:ea typeface="Calibri"/>
                <a:cs typeface="Calibri"/>
                <a:sym typeface="Calibri"/>
              </a:rPr>
              <a:t>Coarse gravels</a:t>
            </a:r>
            <a:r>
              <a:rPr lang="en" sz="1800">
                <a:solidFill>
                  <a:schemeClr val="dk1"/>
                </a:solidFill>
                <a:latin typeface="Calibri"/>
                <a:ea typeface="Calibri"/>
                <a:cs typeface="Calibri"/>
                <a:sym typeface="Calibri"/>
              </a:rPr>
              <a:t> typically have a smooth appearance</a:t>
            </a:r>
            <a:endParaRPr sz="1800">
              <a:solidFill>
                <a:schemeClr val="dk1"/>
              </a:solidFill>
              <a:latin typeface="Calibri"/>
              <a:ea typeface="Calibri"/>
              <a:cs typeface="Calibri"/>
              <a:sym typeface="Calibri"/>
            </a:endParaRPr>
          </a:p>
        </p:txBody>
      </p:sp>
      <p:pic>
        <p:nvPicPr>
          <p:cNvPr id="319" name="Google Shape;319;p42"/>
          <p:cNvPicPr preferRelativeResize="0"/>
          <p:nvPr/>
        </p:nvPicPr>
        <p:blipFill rotWithShape="1">
          <a:blip r:embed="rId4">
            <a:alphaModFix/>
          </a:blip>
          <a:srcRect l="13236" t="21867" r="33394" b="3400"/>
          <a:stretch/>
        </p:blipFill>
        <p:spPr>
          <a:xfrm>
            <a:off x="3842550" y="2196250"/>
            <a:ext cx="2337976" cy="2291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5" name="Google Shape;325;p43"/>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Implications of the Transition Zone</a:t>
            </a:r>
            <a:endParaRPr/>
          </a:p>
        </p:txBody>
      </p:sp>
      <p:pic>
        <p:nvPicPr>
          <p:cNvPr id="326" name="Google Shape;326;p43"/>
          <p:cNvPicPr preferRelativeResize="0"/>
          <p:nvPr/>
        </p:nvPicPr>
        <p:blipFill>
          <a:blip r:embed="rId3">
            <a:alphaModFix/>
          </a:blip>
          <a:stretch>
            <a:fillRect/>
          </a:stretch>
        </p:blipFill>
        <p:spPr>
          <a:xfrm>
            <a:off x="5257575" y="1052401"/>
            <a:ext cx="3212600" cy="1637100"/>
          </a:xfrm>
          <a:prstGeom prst="rect">
            <a:avLst/>
          </a:prstGeom>
          <a:noFill/>
          <a:ln>
            <a:noFill/>
          </a:ln>
        </p:spPr>
      </p:pic>
      <p:sp>
        <p:nvSpPr>
          <p:cNvPr id="327" name="Google Shape;327;p43"/>
          <p:cNvSpPr txBox="1"/>
          <p:nvPr/>
        </p:nvSpPr>
        <p:spPr>
          <a:xfrm>
            <a:off x="0" y="825900"/>
            <a:ext cx="3894600" cy="431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broad zone of interfingering gravels and fine-grained deposits necessitates that they are laterally adjacent and coeval</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Supports hypothesis 2!</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These facies shifts likely reflect changes in sediment input and lake level </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Due to small variations in climate</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Since the highest gravel cap is correlative with the alluvial fan deposits, the cap represents a sudden progradation at the end of deposition</a:t>
            </a:r>
            <a:endParaRPr sz="1800">
              <a:solidFill>
                <a:schemeClr val="dk1"/>
              </a:solidFill>
              <a:latin typeface="Calibri"/>
              <a:ea typeface="Calibri"/>
              <a:cs typeface="Calibri"/>
              <a:sym typeface="Calibri"/>
            </a:endParaRPr>
          </a:p>
        </p:txBody>
      </p:sp>
      <p:pic>
        <p:nvPicPr>
          <p:cNvPr id="328" name="Google Shape;328;p43"/>
          <p:cNvPicPr preferRelativeResize="0"/>
          <p:nvPr/>
        </p:nvPicPr>
        <p:blipFill>
          <a:blip r:embed="rId4">
            <a:alphaModFix/>
          </a:blip>
          <a:stretch>
            <a:fillRect/>
          </a:stretch>
        </p:blipFill>
        <p:spPr>
          <a:xfrm>
            <a:off x="3797900" y="3595988"/>
            <a:ext cx="5432700" cy="1469638"/>
          </a:xfrm>
          <a:prstGeom prst="rect">
            <a:avLst/>
          </a:prstGeom>
          <a:noFill/>
          <a:ln>
            <a:noFill/>
          </a:ln>
        </p:spPr>
      </p:pic>
      <p:sp>
        <p:nvSpPr>
          <p:cNvPr id="329" name="Google Shape;329;p43"/>
          <p:cNvSpPr txBox="1"/>
          <p:nvPr/>
        </p:nvSpPr>
        <p:spPr>
          <a:xfrm>
            <a:off x="4336625" y="3219600"/>
            <a:ext cx="15042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highlight>
                  <a:srgbClr val="E06666"/>
                </a:highlight>
                <a:latin typeface="Calibri"/>
                <a:ea typeface="Calibri"/>
                <a:cs typeface="Calibri"/>
                <a:sym typeface="Calibri"/>
              </a:rPr>
              <a:t>Alluvial Fan</a:t>
            </a:r>
            <a:endParaRPr sz="1800">
              <a:solidFill>
                <a:schemeClr val="dk2"/>
              </a:solidFill>
              <a:highlight>
                <a:srgbClr val="E06666"/>
              </a:highlight>
              <a:latin typeface="Calibri"/>
              <a:ea typeface="Calibri"/>
              <a:cs typeface="Calibri"/>
              <a:sym typeface="Calibri"/>
            </a:endParaRPr>
          </a:p>
        </p:txBody>
      </p:sp>
      <p:sp>
        <p:nvSpPr>
          <p:cNvPr id="330" name="Google Shape;330;p43"/>
          <p:cNvSpPr txBox="1"/>
          <p:nvPr/>
        </p:nvSpPr>
        <p:spPr>
          <a:xfrm>
            <a:off x="7639800" y="3219600"/>
            <a:ext cx="15042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highlight>
                  <a:srgbClr val="FFFF00"/>
                </a:highlight>
                <a:latin typeface="Calibri"/>
                <a:ea typeface="Calibri"/>
                <a:cs typeface="Calibri"/>
                <a:sym typeface="Calibri"/>
              </a:rPr>
              <a:t>Fine Basin Fill</a:t>
            </a:r>
            <a:endParaRPr sz="1800">
              <a:solidFill>
                <a:schemeClr val="dk2"/>
              </a:solidFill>
              <a:highlight>
                <a:srgbClr val="FFFF00"/>
              </a:highlight>
              <a:latin typeface="Calibri"/>
              <a:ea typeface="Calibri"/>
              <a:cs typeface="Calibri"/>
              <a:sym typeface="Calibri"/>
            </a:endParaRPr>
          </a:p>
        </p:txBody>
      </p:sp>
      <p:sp>
        <p:nvSpPr>
          <p:cNvPr id="331" name="Google Shape;331;p43"/>
          <p:cNvSpPr txBox="1"/>
          <p:nvPr/>
        </p:nvSpPr>
        <p:spPr>
          <a:xfrm>
            <a:off x="5840825" y="3156625"/>
            <a:ext cx="16866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highlight>
                  <a:schemeClr val="accent4"/>
                </a:highlight>
                <a:latin typeface="Calibri"/>
                <a:ea typeface="Calibri"/>
                <a:cs typeface="Calibri"/>
                <a:sym typeface="Calibri"/>
              </a:rPr>
              <a:t>Transition Zone</a:t>
            </a:r>
            <a:endParaRPr sz="1800">
              <a:solidFill>
                <a:schemeClr val="dk2"/>
              </a:solidFill>
              <a:highlight>
                <a:schemeClr val="accent4"/>
              </a:highlight>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4"/>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7" name="Google Shape;337;p44"/>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Significance of Lower Gravel Caps</a:t>
            </a:r>
            <a:endParaRPr/>
          </a:p>
        </p:txBody>
      </p:sp>
      <p:sp>
        <p:nvSpPr>
          <p:cNvPr id="338" name="Google Shape;338;p44"/>
          <p:cNvSpPr txBox="1"/>
          <p:nvPr/>
        </p:nvSpPr>
        <p:spPr>
          <a:xfrm>
            <a:off x="0" y="755700"/>
            <a:ext cx="9144000" cy="1816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We know that deposition ended ca. 2.0 Ma from burial dating using cosmogenic nuclides (Jungers and Heimsath, 2016)</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Since, there has been significant  incision(&gt;150 m), with periods of aggradation (we know from inset fill)</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lower surfaces most likely represent remnant terraces where the tributary streams meandered and aggraded</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This left a series of gravel caps or terraces, each lying disconformably on the basin fill below</a:t>
            </a:r>
            <a:endParaRPr sz="1800">
              <a:solidFill>
                <a:schemeClr val="dk1"/>
              </a:solidFill>
              <a:latin typeface="Calibri"/>
              <a:ea typeface="Calibri"/>
              <a:cs typeface="Calibri"/>
              <a:sym typeface="Calibri"/>
            </a:endParaRPr>
          </a:p>
        </p:txBody>
      </p:sp>
      <p:pic>
        <p:nvPicPr>
          <p:cNvPr id="339" name="Google Shape;339;p44"/>
          <p:cNvPicPr preferRelativeResize="0"/>
          <p:nvPr/>
        </p:nvPicPr>
        <p:blipFill rotWithShape="1">
          <a:blip r:embed="rId3">
            <a:alphaModFix/>
          </a:blip>
          <a:srcRect l="994" r="1540" b="20892"/>
          <a:stretch/>
        </p:blipFill>
        <p:spPr>
          <a:xfrm>
            <a:off x="1652538" y="2849075"/>
            <a:ext cx="5747742" cy="2252525"/>
          </a:xfrm>
          <a:prstGeom prst="rect">
            <a:avLst/>
          </a:prstGeom>
          <a:noFill/>
          <a:ln w="18300" cap="flat" cmpd="sng">
            <a:solidFill>
              <a:srgbClr val="000000"/>
            </a:solidFill>
            <a:prstDash val="solid"/>
            <a:round/>
            <a:headEnd type="none" w="sm" len="sm"/>
            <a:tailEnd type="none" w="sm" len="sm"/>
          </a:ln>
        </p:spPr>
      </p:pic>
      <p:sp>
        <p:nvSpPr>
          <p:cNvPr id="340" name="Google Shape;340;p44"/>
          <p:cNvSpPr txBox="1"/>
          <p:nvPr/>
        </p:nvSpPr>
        <p:spPr>
          <a:xfrm>
            <a:off x="2970208" y="2912112"/>
            <a:ext cx="1275300" cy="685800"/>
          </a:xfrm>
          <a:prstGeom prst="rect">
            <a:avLst/>
          </a:prstGeom>
          <a:noFill/>
          <a:ln>
            <a:noFill/>
          </a:ln>
        </p:spPr>
        <p:txBody>
          <a:bodyPr spcFirstLastPara="1" wrap="square" lIns="87875" tIns="87875" rIns="87875" bIns="87875" anchor="t" anchorCtr="0">
            <a:noAutofit/>
          </a:bodyPr>
          <a:lstStyle/>
          <a:p>
            <a:pPr marL="0" lvl="0" indent="0" algn="ctr" rtl="0">
              <a:spcBef>
                <a:spcPts val="0"/>
              </a:spcBef>
              <a:spcAft>
                <a:spcPts val="0"/>
              </a:spcAft>
              <a:buNone/>
            </a:pPr>
            <a:r>
              <a:rPr lang="en" sz="1538">
                <a:solidFill>
                  <a:srgbClr val="000000"/>
                </a:solidFill>
                <a:latin typeface="Calibri"/>
                <a:ea typeface="Calibri"/>
                <a:cs typeface="Calibri"/>
                <a:sym typeface="Calibri"/>
              </a:rPr>
              <a:t>Highest basin floor level</a:t>
            </a:r>
            <a:endParaRPr sz="1538">
              <a:solidFill>
                <a:srgbClr val="000000"/>
              </a:solidFill>
              <a:latin typeface="Calibri"/>
              <a:ea typeface="Calibri"/>
              <a:cs typeface="Calibri"/>
              <a:sym typeface="Calibri"/>
            </a:endParaRPr>
          </a:p>
        </p:txBody>
      </p:sp>
      <p:cxnSp>
        <p:nvCxnSpPr>
          <p:cNvPr id="341" name="Google Shape;341;p44"/>
          <p:cNvCxnSpPr/>
          <p:nvPr/>
        </p:nvCxnSpPr>
        <p:spPr>
          <a:xfrm>
            <a:off x="3580551" y="3499232"/>
            <a:ext cx="377100" cy="359100"/>
          </a:xfrm>
          <a:prstGeom prst="straightConnector1">
            <a:avLst/>
          </a:prstGeom>
          <a:noFill/>
          <a:ln w="18300" cap="flat" cmpd="sng">
            <a:solidFill>
              <a:srgbClr val="595959"/>
            </a:solidFill>
            <a:prstDash val="solid"/>
            <a:round/>
            <a:headEnd type="none" w="med" len="med"/>
            <a:tailEnd type="none" w="med" len="med"/>
          </a:ln>
        </p:spPr>
      </p:cxnSp>
      <p:sp>
        <p:nvSpPr>
          <p:cNvPr id="342" name="Google Shape;342;p44"/>
          <p:cNvSpPr txBox="1"/>
          <p:nvPr/>
        </p:nvSpPr>
        <p:spPr>
          <a:xfrm>
            <a:off x="6426764" y="3363684"/>
            <a:ext cx="1064700" cy="611400"/>
          </a:xfrm>
          <a:prstGeom prst="rect">
            <a:avLst/>
          </a:prstGeom>
          <a:noFill/>
          <a:ln>
            <a:noFill/>
          </a:ln>
        </p:spPr>
        <p:txBody>
          <a:bodyPr spcFirstLastPara="1" wrap="square" lIns="87875" tIns="87875" rIns="87875" bIns="87875" anchor="t" anchorCtr="0">
            <a:noAutofit/>
          </a:bodyPr>
          <a:lstStyle/>
          <a:p>
            <a:pPr marL="0" lvl="0" indent="0" algn="ctr" rtl="0">
              <a:spcBef>
                <a:spcPts val="0"/>
              </a:spcBef>
              <a:spcAft>
                <a:spcPts val="0"/>
              </a:spcAft>
              <a:buNone/>
            </a:pPr>
            <a:r>
              <a:rPr lang="en" sz="1538">
                <a:solidFill>
                  <a:srgbClr val="000000"/>
                </a:solidFill>
                <a:latin typeface="Calibri"/>
                <a:ea typeface="Calibri"/>
                <a:cs typeface="Calibri"/>
                <a:sym typeface="Calibri"/>
              </a:rPr>
              <a:t>Modern Gila River</a:t>
            </a:r>
            <a:endParaRPr sz="1538">
              <a:solidFill>
                <a:srgbClr val="000000"/>
              </a:solidFill>
              <a:latin typeface="Calibri"/>
              <a:ea typeface="Calibri"/>
              <a:cs typeface="Calibri"/>
              <a:sym typeface="Calibri"/>
            </a:endParaRPr>
          </a:p>
        </p:txBody>
      </p:sp>
      <p:cxnSp>
        <p:nvCxnSpPr>
          <p:cNvPr id="343" name="Google Shape;343;p44"/>
          <p:cNvCxnSpPr>
            <a:stCxn id="342" idx="2"/>
          </p:cNvCxnSpPr>
          <p:nvPr/>
        </p:nvCxnSpPr>
        <p:spPr>
          <a:xfrm>
            <a:off x="6959114" y="3975084"/>
            <a:ext cx="130500" cy="762900"/>
          </a:xfrm>
          <a:prstGeom prst="straightConnector1">
            <a:avLst/>
          </a:prstGeom>
          <a:noFill/>
          <a:ln w="18300" cap="flat" cmpd="sng">
            <a:solidFill>
              <a:srgbClr val="595959"/>
            </a:solidFill>
            <a:prstDash val="solid"/>
            <a:round/>
            <a:headEnd type="none" w="med" len="med"/>
            <a:tailEnd type="none" w="med" len="med"/>
          </a:ln>
        </p:spPr>
      </p:cxnSp>
      <p:sp>
        <p:nvSpPr>
          <p:cNvPr id="344" name="Google Shape;344;p44"/>
          <p:cNvSpPr txBox="1"/>
          <p:nvPr/>
        </p:nvSpPr>
        <p:spPr>
          <a:xfrm>
            <a:off x="5543980" y="3072324"/>
            <a:ext cx="1512600" cy="318300"/>
          </a:xfrm>
          <a:prstGeom prst="rect">
            <a:avLst/>
          </a:prstGeom>
          <a:noFill/>
          <a:ln>
            <a:noFill/>
          </a:ln>
        </p:spPr>
        <p:txBody>
          <a:bodyPr spcFirstLastPara="1" wrap="square" lIns="87875" tIns="87875" rIns="87875" bIns="87875" anchor="t" anchorCtr="0">
            <a:noAutofit/>
          </a:bodyPr>
          <a:lstStyle/>
          <a:p>
            <a:pPr marL="0" lvl="0" indent="0" algn="l" rtl="0">
              <a:spcBef>
                <a:spcPts val="0"/>
              </a:spcBef>
              <a:spcAft>
                <a:spcPts val="0"/>
              </a:spcAft>
              <a:buNone/>
            </a:pPr>
            <a:r>
              <a:rPr lang="en" sz="1538">
                <a:solidFill>
                  <a:srgbClr val="000000"/>
                </a:solidFill>
                <a:latin typeface="Calibri"/>
                <a:ea typeface="Calibri"/>
                <a:cs typeface="Calibri"/>
                <a:sym typeface="Calibri"/>
              </a:rPr>
              <a:t>Remnant terrace</a:t>
            </a:r>
            <a:endParaRPr sz="1538">
              <a:solidFill>
                <a:srgbClr val="000000"/>
              </a:solidFill>
              <a:latin typeface="Calibri"/>
              <a:ea typeface="Calibri"/>
              <a:cs typeface="Calibri"/>
              <a:sym typeface="Calibri"/>
            </a:endParaRPr>
          </a:p>
        </p:txBody>
      </p:sp>
      <p:cxnSp>
        <p:nvCxnSpPr>
          <p:cNvPr id="345" name="Google Shape;345;p44"/>
          <p:cNvCxnSpPr>
            <a:endCxn id="344" idx="2"/>
          </p:cNvCxnSpPr>
          <p:nvPr/>
        </p:nvCxnSpPr>
        <p:spPr>
          <a:xfrm rot="10800000" flipH="1">
            <a:off x="5925880" y="3390624"/>
            <a:ext cx="374400" cy="880500"/>
          </a:xfrm>
          <a:prstGeom prst="straightConnector1">
            <a:avLst/>
          </a:prstGeom>
          <a:noFill/>
          <a:ln w="18300" cap="flat" cmpd="sng">
            <a:solidFill>
              <a:srgbClr val="595959"/>
            </a:solidFill>
            <a:prstDash val="solid"/>
            <a:round/>
            <a:headEnd type="none" w="med" len="med"/>
            <a:tailEnd type="none" w="med" len="med"/>
          </a:ln>
        </p:spPr>
      </p:cxnSp>
      <p:sp>
        <p:nvSpPr>
          <p:cNvPr id="346" name="Google Shape;346;p44"/>
          <p:cNvSpPr txBox="1"/>
          <p:nvPr/>
        </p:nvSpPr>
        <p:spPr>
          <a:xfrm>
            <a:off x="4413280" y="3072334"/>
            <a:ext cx="1512600" cy="318300"/>
          </a:xfrm>
          <a:prstGeom prst="rect">
            <a:avLst/>
          </a:prstGeom>
          <a:noFill/>
          <a:ln>
            <a:noFill/>
          </a:ln>
        </p:spPr>
        <p:txBody>
          <a:bodyPr spcFirstLastPara="1" wrap="square" lIns="87875" tIns="87875" rIns="87875" bIns="87875" anchor="t" anchorCtr="0">
            <a:noAutofit/>
          </a:bodyPr>
          <a:lstStyle/>
          <a:p>
            <a:pPr marL="0" lvl="0" indent="0" algn="l" rtl="0">
              <a:spcBef>
                <a:spcPts val="0"/>
              </a:spcBef>
              <a:spcAft>
                <a:spcPts val="0"/>
              </a:spcAft>
              <a:buNone/>
            </a:pPr>
            <a:r>
              <a:rPr lang="en" sz="1538">
                <a:solidFill>
                  <a:srgbClr val="000000"/>
                </a:solidFill>
                <a:latin typeface="Calibri"/>
                <a:ea typeface="Calibri"/>
                <a:cs typeface="Calibri"/>
                <a:sym typeface="Calibri"/>
              </a:rPr>
              <a:t>Exposed sediments</a:t>
            </a:r>
            <a:endParaRPr sz="1538">
              <a:solidFill>
                <a:srgbClr val="000000"/>
              </a:solidFill>
              <a:latin typeface="Calibri"/>
              <a:ea typeface="Calibri"/>
              <a:cs typeface="Calibri"/>
              <a:sym typeface="Calibri"/>
            </a:endParaRPr>
          </a:p>
        </p:txBody>
      </p:sp>
      <p:cxnSp>
        <p:nvCxnSpPr>
          <p:cNvPr id="347" name="Google Shape;347;p44"/>
          <p:cNvCxnSpPr/>
          <p:nvPr/>
        </p:nvCxnSpPr>
        <p:spPr>
          <a:xfrm rot="10800000" flipH="1">
            <a:off x="4729232" y="3642962"/>
            <a:ext cx="54000" cy="672900"/>
          </a:xfrm>
          <a:prstGeom prst="straightConnector1">
            <a:avLst/>
          </a:prstGeom>
          <a:noFill/>
          <a:ln w="18300" cap="flat" cmpd="sng">
            <a:solidFill>
              <a:srgbClr val="595959"/>
            </a:solidFill>
            <a:prstDash val="solid"/>
            <a:round/>
            <a:headEnd type="none" w="med" len="med"/>
            <a:tailEnd type="non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5"/>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53" name="Google Shape;353;p45"/>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a:t>
            </a:r>
            <a:endParaRPr/>
          </a:p>
        </p:txBody>
      </p:sp>
      <p:sp>
        <p:nvSpPr>
          <p:cNvPr id="354" name="Google Shape;354;p45"/>
          <p:cNvSpPr txBox="1"/>
          <p:nvPr/>
        </p:nvSpPr>
        <p:spPr>
          <a:xfrm>
            <a:off x="467550" y="888875"/>
            <a:ext cx="8208900" cy="25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This research was made possbile by funding from ASU/NASA Space Grant and NSF EAR-2229222 to Kelin Whipple</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800">
                <a:solidFill>
                  <a:schemeClr val="dk1"/>
                </a:solidFill>
                <a:latin typeface="Calibri"/>
                <a:ea typeface="Calibri"/>
                <a:cs typeface="Calibri"/>
                <a:sym typeface="Calibri"/>
              </a:rPr>
              <a:t>Thank you to Kelin Whipple for mentorship and guidance throughout this project. </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800">
                <a:solidFill>
                  <a:schemeClr val="dk1"/>
                </a:solidFill>
                <a:latin typeface="Calibri"/>
                <a:ea typeface="Calibri"/>
                <a:cs typeface="Calibri"/>
                <a:sym typeface="Calibri"/>
              </a:rPr>
              <a:t>Thank you to Emily Godin for assistance and support, as well as Emily Speckman, Cambria Leben, and the members of our research group for support in and out of the field. </a:t>
            </a:r>
            <a:endParaRPr sz="1800">
              <a:solidFill>
                <a:schemeClr val="dk1"/>
              </a:solidFill>
              <a:latin typeface="Calibri"/>
              <a:ea typeface="Calibri"/>
              <a:cs typeface="Calibri"/>
              <a:sym typeface="Calibri"/>
            </a:endParaRPr>
          </a:p>
        </p:txBody>
      </p:sp>
      <p:sp>
        <p:nvSpPr>
          <p:cNvPr id="355" name="Google Shape;355;p45"/>
          <p:cNvSpPr txBox="1"/>
          <p:nvPr/>
        </p:nvSpPr>
        <p:spPr>
          <a:xfrm>
            <a:off x="2497800" y="3495250"/>
            <a:ext cx="4148400" cy="134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dk1"/>
                </a:solidFill>
                <a:latin typeface="Calibri"/>
                <a:ea typeface="Calibri"/>
                <a:cs typeface="Calibri"/>
                <a:sym typeface="Calibri"/>
              </a:rPr>
              <a:t>Thank you!</a:t>
            </a:r>
            <a:endParaRPr sz="4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0" name="Google Shape;80;p16"/>
          <p:cNvSpPr txBox="1">
            <a:spLocks noGrp="1"/>
          </p:cNvSpPr>
          <p:nvPr>
            <p:ph type="body" idx="1"/>
          </p:nvPr>
        </p:nvSpPr>
        <p:spPr>
          <a:xfrm>
            <a:off x="0" y="825900"/>
            <a:ext cx="3560400" cy="41343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en">
                <a:solidFill>
                  <a:schemeClr val="dk1"/>
                </a:solidFill>
              </a:rPr>
              <a:t>Ca. 25 Ma, Arizona’s crust began to extend toward the SE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First along low-angle detachment faults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12–5 Ma, extension continued through high-angle normal faults, creating characteristic </a:t>
            </a:r>
            <a:r>
              <a:rPr lang="en" b="1">
                <a:solidFill>
                  <a:schemeClr val="dk1"/>
                </a:solidFill>
              </a:rPr>
              <a:t>Basin and Range</a:t>
            </a:r>
            <a:r>
              <a:rPr lang="en">
                <a:solidFill>
                  <a:schemeClr val="dk1"/>
                </a:solidFill>
              </a:rPr>
              <a:t> topography</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During and after tectonic extension, sediments were deposited within these basins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After 2 Ma, the basin filled enough to integrate into the Gila River system</a:t>
            </a:r>
            <a:endParaRPr>
              <a:solidFill>
                <a:schemeClr val="dk1"/>
              </a:solidFill>
            </a:endParaRPr>
          </a:p>
        </p:txBody>
      </p:sp>
      <p:sp>
        <p:nvSpPr>
          <p:cNvPr id="81" name="Google Shape;81;p16"/>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Geologic Setting</a:t>
            </a:r>
            <a:endParaRPr/>
          </a:p>
        </p:txBody>
      </p:sp>
      <p:pic>
        <p:nvPicPr>
          <p:cNvPr id="82" name="Google Shape;82;p16"/>
          <p:cNvPicPr preferRelativeResize="0"/>
          <p:nvPr/>
        </p:nvPicPr>
        <p:blipFill rotWithShape="1">
          <a:blip r:embed="rId3">
            <a:alphaModFix/>
          </a:blip>
          <a:srcRect b="26535"/>
          <a:stretch/>
        </p:blipFill>
        <p:spPr>
          <a:xfrm>
            <a:off x="3647725" y="3115050"/>
            <a:ext cx="5218024" cy="1430450"/>
          </a:xfrm>
          <a:prstGeom prst="rect">
            <a:avLst/>
          </a:prstGeom>
          <a:noFill/>
          <a:ln w="19050" cap="flat" cmpd="sng">
            <a:solidFill>
              <a:srgbClr val="000000"/>
            </a:solidFill>
            <a:prstDash val="solid"/>
            <a:round/>
            <a:headEnd type="none" w="sm" len="sm"/>
            <a:tailEnd type="none" w="sm" len="sm"/>
          </a:ln>
        </p:spPr>
      </p:pic>
      <p:sp>
        <p:nvSpPr>
          <p:cNvPr id="83" name="Google Shape;83;p16"/>
          <p:cNvSpPr txBox="1"/>
          <p:nvPr/>
        </p:nvSpPr>
        <p:spPr>
          <a:xfrm>
            <a:off x="6814400" y="4545488"/>
            <a:ext cx="2121900" cy="360900"/>
          </a:xfrm>
          <a:prstGeom prst="rect">
            <a:avLst/>
          </a:prstGeom>
          <a:noFill/>
          <a:ln>
            <a:noFill/>
          </a:ln>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300">
                <a:solidFill>
                  <a:srgbClr val="000000"/>
                </a:solidFill>
                <a:latin typeface="Calibri"/>
                <a:ea typeface="Calibri"/>
                <a:cs typeface="Calibri"/>
                <a:sym typeface="Calibri"/>
              </a:rPr>
              <a:t>Reynolds and Bartlett, 2002</a:t>
            </a:r>
            <a:endParaRPr sz="1300">
              <a:solidFill>
                <a:srgbClr val="000000"/>
              </a:solidFill>
              <a:latin typeface="Calibri"/>
              <a:ea typeface="Calibri"/>
              <a:cs typeface="Calibri"/>
              <a:sym typeface="Calibri"/>
            </a:endParaRPr>
          </a:p>
        </p:txBody>
      </p:sp>
      <p:pic>
        <p:nvPicPr>
          <p:cNvPr id="84" name="Google Shape;84;p16"/>
          <p:cNvPicPr preferRelativeResize="0"/>
          <p:nvPr/>
        </p:nvPicPr>
        <p:blipFill>
          <a:blip r:embed="rId4">
            <a:alphaModFix/>
          </a:blip>
          <a:stretch>
            <a:fillRect/>
          </a:stretch>
        </p:blipFill>
        <p:spPr>
          <a:xfrm>
            <a:off x="3647725" y="889563"/>
            <a:ext cx="5218025" cy="188617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sp>
        <p:nvSpPr>
          <p:cNvPr id="89" name="Google Shape;89;p17"/>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0" name="Google Shape;90;p17"/>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can we learn from sedimentary rocks and deposits?</a:t>
            </a:r>
            <a:endParaRPr/>
          </a:p>
        </p:txBody>
      </p:sp>
      <p:sp>
        <p:nvSpPr>
          <p:cNvPr id="91" name="Google Shape;91;p17"/>
          <p:cNvSpPr txBox="1">
            <a:spLocks noGrp="1"/>
          </p:cNvSpPr>
          <p:nvPr>
            <p:ph type="body" idx="1"/>
          </p:nvPr>
        </p:nvSpPr>
        <p:spPr>
          <a:xfrm>
            <a:off x="0" y="932400"/>
            <a:ext cx="4065600" cy="4211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Sedimentary deposition is modulated by specific conditions and processes, like </a:t>
            </a:r>
            <a:r>
              <a:rPr lang="en" b="1">
                <a:solidFill>
                  <a:schemeClr val="dk1"/>
                </a:solidFill>
                <a:highlight>
                  <a:schemeClr val="accent6"/>
                </a:highlight>
              </a:rPr>
              <a:t>tectonics</a:t>
            </a:r>
            <a:r>
              <a:rPr lang="en">
                <a:solidFill>
                  <a:schemeClr val="dk1"/>
                </a:solidFill>
                <a:highlight>
                  <a:schemeClr val="accent6"/>
                </a:highlight>
              </a:rPr>
              <a:t> and </a:t>
            </a:r>
            <a:r>
              <a:rPr lang="en" b="1">
                <a:solidFill>
                  <a:schemeClr val="dk1"/>
                </a:solidFill>
                <a:highlight>
                  <a:schemeClr val="accent6"/>
                </a:highlight>
              </a:rPr>
              <a:t>climate</a:t>
            </a:r>
            <a:endParaRPr b="1">
              <a:solidFill>
                <a:schemeClr val="dk1"/>
              </a:solidFill>
              <a:highlight>
                <a:schemeClr val="accent6"/>
              </a:highlight>
            </a:endParaRPr>
          </a:p>
          <a:p>
            <a:pPr marL="457200" lvl="0" indent="-342900" algn="l" rtl="0">
              <a:spcBef>
                <a:spcPts val="0"/>
              </a:spcBef>
              <a:spcAft>
                <a:spcPts val="0"/>
              </a:spcAft>
              <a:buClr>
                <a:schemeClr val="dk1"/>
              </a:buClr>
              <a:buSzPts val="1800"/>
              <a:buChar char="●"/>
            </a:pPr>
            <a:r>
              <a:rPr lang="en">
                <a:solidFill>
                  <a:schemeClr val="dk1"/>
                </a:solidFill>
              </a:rPr>
              <a:t>As a product of these conditions, they tell us what has happening in the past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In complement to other methods, </a:t>
            </a:r>
            <a:r>
              <a:rPr lang="en" b="1">
                <a:solidFill>
                  <a:schemeClr val="dk1"/>
                </a:solidFill>
                <a:highlight>
                  <a:schemeClr val="accent6"/>
                </a:highlight>
              </a:rPr>
              <a:t>sedimentology</a:t>
            </a:r>
            <a:r>
              <a:rPr lang="en">
                <a:solidFill>
                  <a:schemeClr val="dk1"/>
                </a:solidFill>
                <a:highlight>
                  <a:schemeClr val="accent6"/>
                </a:highlight>
              </a:rPr>
              <a:t> and</a:t>
            </a:r>
            <a:r>
              <a:rPr lang="en" b="1">
                <a:solidFill>
                  <a:schemeClr val="dk1"/>
                </a:solidFill>
                <a:highlight>
                  <a:schemeClr val="accent6"/>
                </a:highlight>
              </a:rPr>
              <a:t> stratigraphy</a:t>
            </a:r>
            <a:r>
              <a:rPr lang="en">
                <a:solidFill>
                  <a:schemeClr val="dk1"/>
                </a:solidFill>
                <a:highlight>
                  <a:schemeClr val="accent6"/>
                </a:highlight>
              </a:rPr>
              <a:t> </a:t>
            </a:r>
            <a:r>
              <a:rPr lang="en">
                <a:solidFill>
                  <a:schemeClr val="dk1"/>
                </a:solidFill>
              </a:rPr>
              <a:t>are powerful tools </a:t>
            </a:r>
            <a:endParaRPr>
              <a:solidFill>
                <a:schemeClr val="dk1"/>
              </a:solidFill>
            </a:endParaRPr>
          </a:p>
          <a:p>
            <a:pPr marL="0" lvl="0" indent="0" algn="l" rtl="0">
              <a:spcBef>
                <a:spcPts val="1200"/>
              </a:spcBef>
              <a:spcAft>
                <a:spcPts val="1200"/>
              </a:spcAft>
              <a:buNone/>
            </a:pPr>
            <a:endParaRPr/>
          </a:p>
        </p:txBody>
      </p:sp>
      <p:sp>
        <p:nvSpPr>
          <p:cNvPr id="92" name="Google Shape;92;p17"/>
          <p:cNvSpPr txBox="1"/>
          <p:nvPr/>
        </p:nvSpPr>
        <p:spPr>
          <a:xfrm>
            <a:off x="0" y="4384950"/>
            <a:ext cx="9144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rgbClr val="980000"/>
                </a:solidFill>
                <a:latin typeface="Calibri"/>
                <a:ea typeface="Calibri"/>
                <a:cs typeface="Calibri"/>
                <a:sym typeface="Calibri"/>
              </a:rPr>
              <a:t>Sedimentary deposits are a detailed record of local and regional history!</a:t>
            </a:r>
            <a:endParaRPr sz="2200" b="1">
              <a:solidFill>
                <a:srgbClr val="98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body" idx="1"/>
          </p:nvPr>
        </p:nvSpPr>
        <p:spPr>
          <a:xfrm>
            <a:off x="0" y="825900"/>
            <a:ext cx="4159200" cy="4317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Legacy of work in </a:t>
            </a:r>
            <a:endParaRPr/>
          </a:p>
        </p:txBody>
      </p:sp>
      <p:pic>
        <p:nvPicPr>
          <p:cNvPr id="98" name="Google Shape;98;p18"/>
          <p:cNvPicPr preferRelativeResize="0"/>
          <p:nvPr/>
        </p:nvPicPr>
        <p:blipFill rotWithShape="1">
          <a:blip r:embed="rId3">
            <a:alphaModFix/>
          </a:blip>
          <a:srcRect l="21334" r="21145"/>
          <a:stretch/>
        </p:blipFill>
        <p:spPr>
          <a:xfrm>
            <a:off x="-1" y="0"/>
            <a:ext cx="4438915" cy="5143500"/>
          </a:xfrm>
          <a:prstGeom prst="rect">
            <a:avLst/>
          </a:prstGeom>
          <a:noFill/>
          <a:ln>
            <a:noFill/>
          </a:ln>
        </p:spPr>
      </p:pic>
      <p:sp>
        <p:nvSpPr>
          <p:cNvPr id="99" name="Google Shape;99;p18"/>
          <p:cNvSpPr/>
          <p:nvPr/>
        </p:nvSpPr>
        <p:spPr>
          <a:xfrm>
            <a:off x="3148450" y="3718475"/>
            <a:ext cx="342300" cy="342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00" name="Google Shape;100;p18"/>
          <p:cNvCxnSpPr/>
          <p:nvPr/>
        </p:nvCxnSpPr>
        <p:spPr>
          <a:xfrm rot="10800000" flipH="1">
            <a:off x="3491500" y="752825"/>
            <a:ext cx="1196100" cy="2964900"/>
          </a:xfrm>
          <a:prstGeom prst="straightConnector1">
            <a:avLst/>
          </a:prstGeom>
          <a:noFill/>
          <a:ln w="28575" cap="flat" cmpd="sng">
            <a:solidFill>
              <a:srgbClr val="FF0000"/>
            </a:solidFill>
            <a:prstDash val="solid"/>
            <a:round/>
            <a:headEnd type="none" w="med" len="med"/>
            <a:tailEnd type="none" w="med" len="med"/>
          </a:ln>
        </p:spPr>
      </p:cxnSp>
      <p:cxnSp>
        <p:nvCxnSpPr>
          <p:cNvPr id="101" name="Google Shape;101;p18"/>
          <p:cNvCxnSpPr/>
          <p:nvPr/>
        </p:nvCxnSpPr>
        <p:spPr>
          <a:xfrm>
            <a:off x="3491500" y="4056300"/>
            <a:ext cx="1218900" cy="858300"/>
          </a:xfrm>
          <a:prstGeom prst="straightConnector1">
            <a:avLst/>
          </a:prstGeom>
          <a:noFill/>
          <a:ln w="28575" cap="flat" cmpd="sng">
            <a:solidFill>
              <a:srgbClr val="FF0000"/>
            </a:solidFill>
            <a:prstDash val="solid"/>
            <a:round/>
            <a:headEnd type="none" w="med" len="med"/>
            <a:tailEnd type="none" w="med" len="med"/>
          </a:ln>
        </p:spPr>
      </p:cxnSp>
      <p:pic>
        <p:nvPicPr>
          <p:cNvPr id="102" name="Google Shape;102;p18"/>
          <p:cNvPicPr preferRelativeResize="0"/>
          <p:nvPr/>
        </p:nvPicPr>
        <p:blipFill>
          <a:blip r:embed="rId4">
            <a:alphaModFix/>
          </a:blip>
          <a:stretch>
            <a:fillRect/>
          </a:stretch>
        </p:blipFill>
        <p:spPr>
          <a:xfrm>
            <a:off x="4680100" y="757300"/>
            <a:ext cx="4210475" cy="41650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8" name="Google Shape;108;p19"/>
          <p:cNvSpPr txBox="1">
            <a:spLocks noGrp="1"/>
          </p:cNvSpPr>
          <p:nvPr>
            <p:ph type="body" idx="1"/>
          </p:nvPr>
        </p:nvSpPr>
        <p:spPr>
          <a:xfrm>
            <a:off x="0" y="825900"/>
            <a:ext cx="4376700" cy="4317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Legacy of work in the Pinaleño Mts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Landscape evolution and channel erosion</a:t>
            </a:r>
            <a:endParaRPr>
              <a:solidFill>
                <a:schemeClr val="dk1"/>
              </a:solidFill>
            </a:endParaRPr>
          </a:p>
          <a:p>
            <a:pPr marL="457200" lvl="0" indent="-342900" algn="l" rtl="0">
              <a:spcBef>
                <a:spcPts val="0"/>
              </a:spcBef>
              <a:spcAft>
                <a:spcPts val="0"/>
              </a:spcAft>
              <a:buClr>
                <a:srgbClr val="595959"/>
              </a:buClr>
              <a:buSzPts val="1800"/>
              <a:buChar char="●"/>
            </a:pPr>
            <a:r>
              <a:rPr lang="en">
                <a:solidFill>
                  <a:srgbClr val="595959"/>
                </a:solidFill>
              </a:rPr>
              <a:t>Pattern of gravel-capped mesas with underlying fine-grained sediments</a:t>
            </a:r>
            <a:endParaRPr>
              <a:solidFill>
                <a:srgbClr val="595959"/>
              </a:solidFill>
            </a:endParaRPr>
          </a:p>
          <a:p>
            <a:pPr marL="457200" lvl="0" indent="-342900" algn="l" rtl="0">
              <a:spcBef>
                <a:spcPts val="0"/>
              </a:spcBef>
              <a:spcAft>
                <a:spcPts val="0"/>
              </a:spcAft>
              <a:buClr>
                <a:srgbClr val="595959"/>
              </a:buClr>
              <a:buSzPts val="1800"/>
              <a:buChar char="●"/>
            </a:pPr>
            <a:r>
              <a:rPr lang="en">
                <a:solidFill>
                  <a:srgbClr val="595959"/>
                </a:solidFill>
              </a:rPr>
              <a:t>A big change in grain size suggests a drastic change → climatic shift?</a:t>
            </a:r>
            <a:endParaRPr>
              <a:solidFill>
                <a:srgbClr val="595959"/>
              </a:solidFill>
            </a:endParaRPr>
          </a:p>
          <a:p>
            <a:pPr marL="457200" lvl="0" indent="-342900" algn="l" rtl="0">
              <a:spcBef>
                <a:spcPts val="0"/>
              </a:spcBef>
              <a:spcAft>
                <a:spcPts val="0"/>
              </a:spcAft>
              <a:buClr>
                <a:srgbClr val="595959"/>
              </a:buClr>
              <a:buSzPts val="1800"/>
              <a:buChar char="●"/>
            </a:pPr>
            <a:r>
              <a:rPr lang="en">
                <a:solidFill>
                  <a:srgbClr val="595959"/>
                </a:solidFill>
              </a:rPr>
              <a:t>Why would there be a layer of gravels capping everything in the basin?</a:t>
            </a:r>
            <a:endParaRPr>
              <a:solidFill>
                <a:srgbClr val="595959"/>
              </a:solidFill>
            </a:endParaRPr>
          </a:p>
          <a:p>
            <a:pPr marL="457200" lvl="0" indent="-342900" algn="l" rtl="0">
              <a:spcBef>
                <a:spcPts val="0"/>
              </a:spcBef>
              <a:spcAft>
                <a:spcPts val="0"/>
              </a:spcAft>
              <a:buClr>
                <a:srgbClr val="595959"/>
              </a:buClr>
              <a:buSzPts val="1800"/>
              <a:buChar char="●"/>
            </a:pPr>
            <a:r>
              <a:rPr lang="en">
                <a:solidFill>
                  <a:srgbClr val="595959"/>
                </a:solidFill>
              </a:rPr>
              <a:t>Why do the “levels” of the caps vary?</a:t>
            </a:r>
            <a:endParaRPr>
              <a:solidFill>
                <a:srgbClr val="595959"/>
              </a:solidFill>
            </a:endParaRPr>
          </a:p>
          <a:p>
            <a:pPr marL="457200" lvl="0" indent="0" algn="l" rtl="0">
              <a:spcBef>
                <a:spcPts val="1200"/>
              </a:spcBef>
              <a:spcAft>
                <a:spcPts val="0"/>
              </a:spcAft>
              <a:buNone/>
            </a:pPr>
            <a:endParaRPr>
              <a:solidFill>
                <a:srgbClr val="595959"/>
              </a:solidFill>
            </a:endParaRPr>
          </a:p>
          <a:p>
            <a:pPr marL="457200" lvl="0" indent="0" algn="l" rtl="0">
              <a:spcBef>
                <a:spcPts val="1200"/>
              </a:spcBef>
              <a:spcAft>
                <a:spcPts val="1200"/>
              </a:spcAft>
              <a:buNone/>
            </a:pPr>
            <a:endParaRPr>
              <a:solidFill>
                <a:schemeClr val="dk1"/>
              </a:solidFill>
            </a:endParaRPr>
          </a:p>
        </p:txBody>
      </p:sp>
      <p:sp>
        <p:nvSpPr>
          <p:cNvPr id="109" name="Google Shape;109;p19"/>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Problem </a:t>
            </a:r>
            <a:endParaRPr/>
          </a:p>
        </p:txBody>
      </p:sp>
      <p:pic>
        <p:nvPicPr>
          <p:cNvPr id="110" name="Google Shape;110;p19"/>
          <p:cNvPicPr preferRelativeResize="0"/>
          <p:nvPr/>
        </p:nvPicPr>
        <p:blipFill>
          <a:blip r:embed="rId3">
            <a:alphaModFix/>
          </a:blip>
          <a:stretch>
            <a:fillRect/>
          </a:stretch>
        </p:blipFill>
        <p:spPr>
          <a:xfrm>
            <a:off x="4811050" y="902300"/>
            <a:ext cx="4210176" cy="41648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6" name="Google Shape;116;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7" name="Google Shape;117;p20" title="cluffranch_drone_edited.jpg"/>
          <p:cNvPicPr preferRelativeResize="0"/>
          <p:nvPr/>
        </p:nvPicPr>
        <p:blipFill rotWithShape="1">
          <a:blip r:embed="rId3">
            <a:alphaModFix/>
          </a:blip>
          <a:srcRect t="1008" r="2610" b="25946"/>
          <a:stretch/>
        </p:blipFill>
        <p:spPr>
          <a:xfrm>
            <a:off x="0" y="0"/>
            <a:ext cx="914435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p:nvPr/>
        </p:nvSpPr>
        <p:spPr>
          <a:xfrm>
            <a:off x="0" y="0"/>
            <a:ext cx="9144000" cy="8259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3" name="Google Shape;123;p21"/>
          <p:cNvSpPr txBox="1">
            <a:spLocks noGrp="1"/>
          </p:cNvSpPr>
          <p:nvPr>
            <p:ph type="body" idx="1"/>
          </p:nvPr>
        </p:nvSpPr>
        <p:spPr>
          <a:xfrm>
            <a:off x="0" y="825900"/>
            <a:ext cx="4159200" cy="4317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595959"/>
              </a:buClr>
              <a:buSzPts val="1800"/>
              <a:buChar char="●"/>
            </a:pPr>
            <a:r>
              <a:rPr lang="en">
                <a:solidFill>
                  <a:srgbClr val="595959"/>
                </a:solidFill>
              </a:rPr>
              <a:t>Legacy of work in the Pinaleño Mts</a:t>
            </a:r>
            <a:endParaRPr>
              <a:solidFill>
                <a:srgbClr val="595959"/>
              </a:solidFill>
            </a:endParaRPr>
          </a:p>
          <a:p>
            <a:pPr marL="914400" lvl="1" indent="-317500" algn="l" rtl="0">
              <a:spcBef>
                <a:spcPts val="0"/>
              </a:spcBef>
              <a:spcAft>
                <a:spcPts val="0"/>
              </a:spcAft>
              <a:buClr>
                <a:srgbClr val="595959"/>
              </a:buClr>
              <a:buSzPts val="1400"/>
              <a:buChar char="○"/>
            </a:pPr>
            <a:r>
              <a:rPr lang="en">
                <a:solidFill>
                  <a:srgbClr val="595959"/>
                </a:solidFill>
              </a:rPr>
              <a:t>Landscape evolution and channel erosion</a:t>
            </a:r>
            <a:endParaRPr>
              <a:solidFill>
                <a:srgbClr val="595959"/>
              </a:solidFill>
            </a:endParaRPr>
          </a:p>
          <a:p>
            <a:pPr marL="457200" lvl="0" indent="-342900" algn="l" rtl="0">
              <a:spcBef>
                <a:spcPts val="0"/>
              </a:spcBef>
              <a:spcAft>
                <a:spcPts val="0"/>
              </a:spcAft>
              <a:buClr>
                <a:srgbClr val="595959"/>
              </a:buClr>
              <a:buSzPts val="1800"/>
              <a:buChar char="●"/>
            </a:pPr>
            <a:r>
              <a:rPr lang="en">
                <a:solidFill>
                  <a:srgbClr val="595959"/>
                </a:solidFill>
              </a:rPr>
              <a:t>Pattern of gravel-capped mesas with underlying fine-grained sediments</a:t>
            </a:r>
            <a:endParaRPr>
              <a:solidFill>
                <a:srgbClr val="595959"/>
              </a:solidFill>
            </a:endParaRPr>
          </a:p>
          <a:p>
            <a:pPr marL="457200" lvl="0" indent="-342900" algn="l" rtl="0">
              <a:spcBef>
                <a:spcPts val="0"/>
              </a:spcBef>
              <a:spcAft>
                <a:spcPts val="0"/>
              </a:spcAft>
              <a:buClr>
                <a:schemeClr val="dk1"/>
              </a:buClr>
              <a:buSzPts val="1800"/>
              <a:buChar char="●"/>
            </a:pPr>
            <a:r>
              <a:rPr lang="en">
                <a:solidFill>
                  <a:schemeClr val="dk1"/>
                </a:solidFill>
              </a:rPr>
              <a:t>A big change in grain size suggests a drastic change → climatic shift?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Why would there be a layer of gravels capping everything in the basin?</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Why do the “levels” of the caps vary?</a:t>
            </a:r>
            <a:endParaRPr>
              <a:solidFill>
                <a:schemeClr val="dk1"/>
              </a:solidFill>
            </a:endParaRPr>
          </a:p>
        </p:txBody>
      </p:sp>
      <p:sp>
        <p:nvSpPr>
          <p:cNvPr id="124" name="Google Shape;124;p21"/>
          <p:cNvSpPr txBox="1">
            <a:spLocks noGrp="1"/>
          </p:cNvSpPr>
          <p:nvPr>
            <p:ph type="title"/>
          </p:nvPr>
        </p:nvSpPr>
        <p:spPr>
          <a:xfrm>
            <a:off x="311700" y="1462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Problem </a:t>
            </a:r>
            <a:endParaRPr/>
          </a:p>
        </p:txBody>
      </p:sp>
      <p:pic>
        <p:nvPicPr>
          <p:cNvPr id="125" name="Google Shape;125;p21" title="ES-5.jpg"/>
          <p:cNvPicPr preferRelativeResize="0"/>
          <p:nvPr/>
        </p:nvPicPr>
        <p:blipFill rotWithShape="1">
          <a:blip r:embed="rId3">
            <a:alphaModFix/>
          </a:blip>
          <a:srcRect l="13074"/>
          <a:stretch/>
        </p:blipFill>
        <p:spPr>
          <a:xfrm>
            <a:off x="4159325" y="825900"/>
            <a:ext cx="4984673" cy="4317600"/>
          </a:xfrm>
          <a:prstGeom prst="rect">
            <a:avLst/>
          </a:prstGeom>
          <a:noFill/>
          <a:ln>
            <a:noFill/>
          </a:ln>
        </p:spPr>
      </p:pic>
      <p:pic>
        <p:nvPicPr>
          <p:cNvPr id="126" name="Google Shape;126;p21" title="ES-8.jpg"/>
          <p:cNvPicPr preferRelativeResize="0"/>
          <p:nvPr/>
        </p:nvPicPr>
        <p:blipFill rotWithShape="1">
          <a:blip r:embed="rId4">
            <a:alphaModFix/>
          </a:blip>
          <a:srcRect r="26205"/>
          <a:stretch/>
        </p:blipFill>
        <p:spPr>
          <a:xfrm>
            <a:off x="6828878" y="919981"/>
            <a:ext cx="2256323" cy="2302052"/>
          </a:xfrm>
          <a:prstGeom prst="rect">
            <a:avLst/>
          </a:prstGeom>
          <a:noFill/>
          <a:ln w="38100" cap="flat" cmpd="sng">
            <a:solidFill>
              <a:srgbClr val="FF0000"/>
            </a:solidFill>
            <a:prstDash val="solid"/>
            <a:round/>
            <a:headEnd type="none" w="sm" len="sm"/>
            <a:tailEnd type="none" w="sm" len="sm"/>
          </a:ln>
        </p:spPr>
      </p:pic>
      <p:cxnSp>
        <p:nvCxnSpPr>
          <p:cNvPr id="127" name="Google Shape;127;p21"/>
          <p:cNvCxnSpPr>
            <a:stCxn id="126" idx="1"/>
          </p:cNvCxnSpPr>
          <p:nvPr/>
        </p:nvCxnSpPr>
        <p:spPr>
          <a:xfrm flipH="1">
            <a:off x="5987678" y="2071007"/>
            <a:ext cx="841200" cy="33270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210b815ceb6506e01618af2d17eefaef">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dfff1f5fea1391eb144090130f045bf"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1868D5BB-C81E-4439-AAC1-32C4A9941912}"/>
</file>

<file path=customXml/itemProps2.xml><?xml version="1.0" encoding="utf-8"?>
<ds:datastoreItem xmlns:ds="http://schemas.openxmlformats.org/officeDocument/2006/customXml" ds:itemID="{7B1FCB72-24BC-406C-942F-CCF53609903A}"/>
</file>

<file path=customXml/itemProps3.xml><?xml version="1.0" encoding="utf-8"?>
<ds:datastoreItem xmlns:ds="http://schemas.openxmlformats.org/officeDocument/2006/customXml" ds:itemID="{8F20A788-6E14-4967-AE0C-876F5C5F666A}"/>
</file>

<file path=docProps/app.xml><?xml version="1.0" encoding="utf-8"?>
<Properties xmlns="http://schemas.openxmlformats.org/officeDocument/2006/extended-properties" xmlns:vt="http://schemas.openxmlformats.org/officeDocument/2006/docPropsVTypes">
  <TotalTime>0</TotalTime>
  <Words>1500</Words>
  <Application>Microsoft Office PowerPoint</Application>
  <PresentationFormat>On-screen Show (16:9)</PresentationFormat>
  <Paragraphs>186</Paragraphs>
  <Slides>33</Slides>
  <Notes>33</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Simple Light</vt:lpstr>
      <vt:lpstr>PowerPoint Presentation</vt:lpstr>
      <vt:lpstr>PowerPoint Presentation</vt:lpstr>
      <vt:lpstr>Geologic Setting</vt:lpstr>
      <vt:lpstr>Geologic Setting</vt:lpstr>
      <vt:lpstr>What can we learn from sedimentary rocks and deposits?</vt:lpstr>
      <vt:lpstr>PowerPoint Presentation</vt:lpstr>
      <vt:lpstr>Problem </vt:lpstr>
      <vt:lpstr>PowerPoint Presentation</vt:lpstr>
      <vt:lpstr>Problem </vt:lpstr>
      <vt:lpstr>Objectives</vt:lpstr>
      <vt:lpstr>PowerPoint Presentation</vt:lpstr>
      <vt:lpstr>Recon and Planning</vt:lpstr>
      <vt:lpstr>Recon and Planning</vt:lpstr>
      <vt:lpstr>Recon and Planning</vt:lpstr>
      <vt:lpstr>Recon and Planning</vt:lpstr>
      <vt:lpstr>Recon and Planning</vt:lpstr>
      <vt:lpstr>Fieldwork</vt:lpstr>
      <vt:lpstr>Fieldwork</vt:lpstr>
      <vt:lpstr>Fieldwork</vt:lpstr>
      <vt:lpstr>PowerPoint Presentation</vt:lpstr>
      <vt:lpstr>PowerPoint Presentation</vt:lpstr>
      <vt:lpstr>PowerPoint Presentation</vt:lpstr>
      <vt:lpstr>Map Units</vt:lpstr>
      <vt:lpstr>Map Units</vt:lpstr>
      <vt:lpstr>Mapping Details</vt:lpstr>
      <vt:lpstr>Mapping Details</vt:lpstr>
      <vt:lpstr>Mapping Details</vt:lpstr>
      <vt:lpstr>PowerPoint Presentation</vt:lpstr>
      <vt:lpstr>Topographic Patterns of Stratigraphy</vt:lpstr>
      <vt:lpstr>Topographic Patterns of Stratigraphy</vt:lpstr>
      <vt:lpstr>Implications of the Transition Zone</vt:lpstr>
      <vt:lpstr>Significance of Lower Gravel Caps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Michelle A. Coe</dc:creator>
  <cp:lastModifiedBy>Coe, Michelle A - (macoe)</cp:lastModifiedBy>
  <cp:revision>1</cp:revision>
  <dcterms:modified xsi:type="dcterms:W3CDTF">2026-04-08T19:48:03Z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